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8"/>
  </p:notesMasterIdLst>
  <p:handoutMasterIdLst>
    <p:handoutMasterId r:id="rId69"/>
  </p:handoutMasterIdLst>
  <p:sldIdLst>
    <p:sldId id="256" r:id="rId2"/>
    <p:sldId id="257" r:id="rId3"/>
    <p:sldId id="258" r:id="rId4"/>
    <p:sldId id="265" r:id="rId5"/>
    <p:sldId id="288" r:id="rId6"/>
    <p:sldId id="289" r:id="rId7"/>
    <p:sldId id="290" r:id="rId8"/>
    <p:sldId id="269" r:id="rId9"/>
    <p:sldId id="259" r:id="rId10"/>
    <p:sldId id="270" r:id="rId11"/>
    <p:sldId id="276" r:id="rId12"/>
    <p:sldId id="305" r:id="rId13"/>
    <p:sldId id="261" r:id="rId14"/>
    <p:sldId id="272" r:id="rId15"/>
    <p:sldId id="310" r:id="rId16"/>
    <p:sldId id="275" r:id="rId17"/>
    <p:sldId id="333" r:id="rId18"/>
    <p:sldId id="273" r:id="rId19"/>
    <p:sldId id="260" r:id="rId20"/>
    <p:sldId id="277" r:id="rId21"/>
    <p:sldId id="320" r:id="rId22"/>
    <p:sldId id="341" r:id="rId23"/>
    <p:sldId id="321" r:id="rId24"/>
    <p:sldId id="342" r:id="rId25"/>
    <p:sldId id="282" r:id="rId26"/>
    <p:sldId id="322" r:id="rId27"/>
    <p:sldId id="323" r:id="rId28"/>
    <p:sldId id="325" r:id="rId29"/>
    <p:sldId id="324" r:id="rId30"/>
    <p:sldId id="278" r:id="rId31"/>
    <p:sldId id="283" r:id="rId32"/>
    <p:sldId id="327" r:id="rId33"/>
    <p:sldId id="293" r:id="rId34"/>
    <p:sldId id="284" r:id="rId35"/>
    <p:sldId id="344" r:id="rId36"/>
    <p:sldId id="262" r:id="rId37"/>
    <p:sldId id="286" r:id="rId38"/>
    <p:sldId id="300" r:id="rId39"/>
    <p:sldId id="337" r:id="rId40"/>
    <p:sldId id="332" r:id="rId41"/>
    <p:sldId id="312" r:id="rId42"/>
    <p:sldId id="301" r:id="rId43"/>
    <p:sldId id="330" r:id="rId44"/>
    <p:sldId id="336" r:id="rId45"/>
    <p:sldId id="304" r:id="rId46"/>
    <p:sldId id="294" r:id="rId47"/>
    <p:sldId id="299" r:id="rId48"/>
    <p:sldId id="334" r:id="rId49"/>
    <p:sldId id="279" r:id="rId50"/>
    <p:sldId id="340" r:id="rId51"/>
    <p:sldId id="339" r:id="rId52"/>
    <p:sldId id="306" r:id="rId53"/>
    <p:sldId id="307" r:id="rId54"/>
    <p:sldId id="338" r:id="rId55"/>
    <p:sldId id="347" r:id="rId56"/>
    <p:sldId id="348" r:id="rId57"/>
    <p:sldId id="346" r:id="rId58"/>
    <p:sldId id="349" r:id="rId59"/>
    <p:sldId id="308" r:id="rId60"/>
    <p:sldId id="328" r:id="rId61"/>
    <p:sldId id="309" r:id="rId62"/>
    <p:sldId id="331" r:id="rId63"/>
    <p:sldId id="329" r:id="rId64"/>
    <p:sldId id="343" r:id="rId65"/>
    <p:sldId id="350" r:id="rId66"/>
    <p:sldId id="35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272"/>
            <p14:sldId id="310"/>
            <p14:sldId id="275"/>
            <p14:sldId id="333"/>
            <p14:sldId id="273"/>
          </p14:sldIdLst>
        </p14:section>
        <p14:section name="実験設定" id="{57D13AC2-5BAF-4A05-8C94-90F750AD787E}">
          <p14:sldIdLst>
            <p14:sldId id="260"/>
            <p14:sldId id="277"/>
            <p14:sldId id="320"/>
            <p14:sldId id="341"/>
            <p14:sldId id="321"/>
            <p14:sldId id="342"/>
            <p14:sldId id="282"/>
            <p14:sldId id="322"/>
            <p14:sldId id="323"/>
            <p14:sldId id="325"/>
            <p14:sldId id="324"/>
            <p14:sldId id="278"/>
            <p14:sldId id="283"/>
            <p14:sldId id="327"/>
            <p14:sldId id="293"/>
            <p14:sldId id="284"/>
            <p14:sldId id="344"/>
          </p14:sldIdLst>
        </p14:section>
        <p14:section name="結果・考察" id="{828C8D22-B344-4004-83A3-6AAF5B2929D4}">
          <p14:sldIdLst>
            <p14:sldId id="262"/>
            <p14:sldId id="286"/>
            <p14:sldId id="300"/>
            <p14:sldId id="337"/>
          </p14:sldIdLst>
        </p14:section>
        <p14:section name="まとめ・課題" id="{1CDB7562-F34D-405E-9325-C263D6928193}">
          <p14:sldIdLst>
            <p14:sldId id="332"/>
            <p14:sldId id="312"/>
            <p14:sldId id="301"/>
            <p14:sldId id="330"/>
            <p14:sldId id="336"/>
          </p14:sldIdLst>
        </p14:section>
        <p14:section name="予備" id="{BBFA7761-7406-4169-9063-D47FBB3FFA2F}">
          <p14:sldIdLst>
            <p14:sldId id="304"/>
            <p14:sldId id="294"/>
            <p14:sldId id="299"/>
            <p14:sldId id="334"/>
            <p14:sldId id="279"/>
            <p14:sldId id="340"/>
            <p14:sldId id="339"/>
            <p14:sldId id="306"/>
            <p14:sldId id="307"/>
            <p14:sldId id="338"/>
            <p14:sldId id="347"/>
            <p14:sldId id="348"/>
            <p14:sldId id="346"/>
            <p14:sldId id="349"/>
            <p14:sldId id="308"/>
            <p14:sldId id="328"/>
            <p14:sldId id="309"/>
            <p14:sldId id="331"/>
            <p14:sldId id="329"/>
            <p14:sldId id="343"/>
            <p14:sldId id="350"/>
            <p14:sldId id="3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D7D31"/>
    <a:srgbClr val="B7E7D6"/>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3841" autoAdjust="0"/>
  </p:normalViewPr>
  <p:slideViewPr>
    <p:cSldViewPr snapToGrid="0">
      <p:cViewPr varScale="1">
        <p:scale>
          <a:sx n="76" d="100"/>
          <a:sy n="76" d="100"/>
        </p:scale>
        <p:origin x="102" y="522"/>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2020/4/15</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2020/4/15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「自然言語処理と深層学習に基づいた</a:t>
            </a:r>
            <a:r>
              <a:rPr lang="en-US" altLang="ja-JP" dirty="0">
                <a:solidFill>
                  <a:schemeClr val="tx1"/>
                </a:solidFill>
              </a:rPr>
              <a:t>4</a:t>
            </a:r>
            <a:r>
              <a:rPr lang="ja-JP" altLang="en-US" dirty="0">
                <a:solidFill>
                  <a:schemeClr val="tx1"/>
                </a:solidFill>
              </a:rPr>
              <a:t>コマ漫画のセリフの感情推定」と題しまして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アノテートされたラベルが作者の意図と異なる可能性がありあｍす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単語の分散表現とは単語の意味を踏まえたベクトル表現であり</a:t>
            </a:r>
            <a:r>
              <a:rPr kumimoji="1" lang="en-US" altLang="ja-JP" dirty="0"/>
              <a:t>,</a:t>
            </a:r>
          </a:p>
          <a:p>
            <a:pPr marL="0" indent="0">
              <a:buNone/>
            </a:pPr>
            <a:r>
              <a:rPr lang="ja-JP" altLang="en-US" sz="1200" dirty="0">
                <a:solidFill>
                  <a:schemeClr val="tx1">
                    <a:lumMod val="95000"/>
                  </a:schemeClr>
                </a:solidFill>
              </a:rPr>
              <a:t>「王様」</a:t>
            </a:r>
            <a:r>
              <a:rPr lang="en-US" altLang="ja-JP" sz="1200" dirty="0">
                <a:solidFill>
                  <a:schemeClr val="tx1">
                    <a:lumMod val="95000"/>
                  </a:schemeClr>
                </a:solidFill>
              </a:rPr>
              <a:t>-</a:t>
            </a:r>
            <a:r>
              <a:rPr lang="ja-JP" altLang="en-US" sz="1200" dirty="0">
                <a:solidFill>
                  <a:schemeClr val="tx1">
                    <a:lumMod val="95000"/>
                  </a:schemeClr>
                </a:solidFill>
              </a:rPr>
              <a:t>「男」</a:t>
            </a:r>
            <a:r>
              <a:rPr lang="en-US" altLang="ja-JP" sz="1200" dirty="0">
                <a:solidFill>
                  <a:schemeClr val="tx1">
                    <a:lumMod val="95000"/>
                  </a:schemeClr>
                </a:solidFill>
              </a:rPr>
              <a:t>+</a:t>
            </a:r>
            <a:r>
              <a:rPr lang="ja-JP" altLang="en-US" sz="1200" dirty="0">
                <a:solidFill>
                  <a:schemeClr val="tx1">
                    <a:lumMod val="95000"/>
                  </a:schemeClr>
                </a:solidFill>
              </a:rPr>
              <a:t>「女」</a:t>
            </a:r>
            <a:r>
              <a:rPr lang="en-US" altLang="ja-JP" sz="1200" dirty="0">
                <a:solidFill>
                  <a:schemeClr val="tx1">
                    <a:lumMod val="95000"/>
                  </a:schemeClr>
                </a:solidFill>
              </a:rPr>
              <a:t>=</a:t>
            </a:r>
            <a:r>
              <a:rPr lang="ja-JP" altLang="en-US" sz="1200" dirty="0">
                <a:solidFill>
                  <a:schemeClr val="tx1">
                    <a:lumMod val="95000"/>
                  </a:schemeClr>
                </a:solidFill>
              </a:rPr>
              <a:t>「女王」</a:t>
            </a:r>
            <a:endParaRPr lang="en-US" altLang="ja-JP" sz="1200" dirty="0">
              <a:solidFill>
                <a:schemeClr val="tx1">
                  <a:lumMod val="95000"/>
                </a:schemeClr>
              </a:solidFill>
            </a:endParaRPr>
          </a:p>
          <a:p>
            <a:pPr marL="0" indent="0">
              <a:buNone/>
            </a:pPr>
            <a:r>
              <a:rPr lang="ja-JP" altLang="en-US" sz="1200" dirty="0" err="1">
                <a:solidFill>
                  <a:schemeClr val="tx1">
                    <a:lumMod val="95000"/>
                  </a:schemeClr>
                </a:solidFill>
              </a:rPr>
              <a:t>のような</a:t>
            </a:r>
            <a:r>
              <a:rPr lang="ja-JP" altLang="en-US" sz="1200" dirty="0">
                <a:solidFill>
                  <a:schemeClr val="tx1">
                    <a:lumMod val="95000"/>
                  </a:schemeClr>
                </a:solidFill>
              </a:rPr>
              <a:t>単語間の意味における演算などが可能になります</a:t>
            </a:r>
            <a:r>
              <a:rPr lang="en-US" altLang="ja-JP" sz="1200" dirty="0">
                <a:solidFill>
                  <a:schemeClr val="tx1">
                    <a:lumMod val="95000"/>
                  </a:schemeClr>
                </a:solidFill>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5785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r>
              <a:rPr kumimoji="1" lang="en-US" altLang="ja-JP" dirty="0"/>
              <a:t>Doc2Vec</a:t>
            </a:r>
            <a:r>
              <a:rPr kumimoji="1" lang="ja-JP" altLang="en-US" dirty="0"/>
              <a:t>で得たセリフの分散表現を用いた感情推定を行います</a:t>
            </a:r>
            <a:r>
              <a:rPr kumimoji="1" lang="en-US" altLang="ja-JP" dirty="0"/>
              <a:t>.</a:t>
            </a:r>
          </a:p>
          <a:p>
            <a:r>
              <a:rPr kumimoji="1" lang="ja-JP" altLang="en-US" dirty="0"/>
              <a:t>しかし</a:t>
            </a:r>
            <a:r>
              <a:rPr kumimoji="1" lang="en-US" altLang="ja-JP" dirty="0"/>
              <a:t>, </a:t>
            </a:r>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クラス分類とします</a:t>
            </a:r>
            <a:r>
              <a:rPr kumimoji="1" lang="en-US" altLang="ja-JP" dirty="0"/>
              <a:t>.</a:t>
            </a:r>
          </a:p>
          <a:p>
            <a:endParaRPr kumimoji="1" lang="en-US" altLang="ja-JP" dirty="0"/>
          </a:p>
          <a:p>
            <a:r>
              <a:rPr kumimoji="1" lang="ja-JP" altLang="en-US" dirty="0"/>
              <a:t>流れとしては</a:t>
            </a:r>
            <a:r>
              <a:rPr kumimoji="1" lang="en-US" altLang="ja-JP" dirty="0"/>
              <a:t>, </a:t>
            </a:r>
            <a:r>
              <a:rPr kumimoji="1" lang="ja-JP" altLang="en-US" dirty="0"/>
              <a:t>データセットから抽出したセリフを</a:t>
            </a:r>
            <a:r>
              <a:rPr kumimoji="1" lang="en-US" altLang="ja-JP" dirty="0" err="1"/>
              <a:t>Juman</a:t>
            </a:r>
            <a:r>
              <a:rPr kumimoji="1" lang="en-US" altLang="ja-JP" dirty="0"/>
              <a:t>++</a:t>
            </a:r>
            <a:r>
              <a:rPr kumimoji="1" lang="ja-JP" altLang="en-US" dirty="0"/>
              <a:t>を用いて分かち書きを獲得し</a:t>
            </a:r>
            <a:r>
              <a:rPr kumimoji="1" lang="en-US" altLang="ja-JP" dirty="0"/>
              <a:t>,</a:t>
            </a:r>
          </a:p>
          <a:p>
            <a:r>
              <a:rPr kumimoji="1" lang="ja-JP" altLang="en-US" dirty="0"/>
              <a:t>それを先ほど紹介した</a:t>
            </a:r>
            <a:r>
              <a:rPr kumimoji="1" lang="en-US" altLang="ja-JP" dirty="0"/>
              <a:t>Doc2Vec</a:t>
            </a:r>
            <a:r>
              <a:rPr kumimoji="1" lang="ja-JP" altLang="en-US" dirty="0"/>
              <a:t>のモデルによって</a:t>
            </a:r>
            <a:r>
              <a:rPr kumimoji="1" lang="en-US" altLang="ja-JP" dirty="0"/>
              <a:t>300</a:t>
            </a:r>
            <a:r>
              <a:rPr kumimoji="1" lang="ja-JP" altLang="en-US" dirty="0"/>
              <a:t>次元の分散表現へと変換します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では時系列を考慮しない場合の推定を</a:t>
            </a:r>
            <a:endParaRPr kumimoji="1" lang="en-US" altLang="ja-JP" dirty="0"/>
          </a:p>
          <a:p>
            <a:r>
              <a:rPr kumimoji="1" lang="ja-JP" altLang="en-US" dirty="0"/>
              <a:t>実験</a:t>
            </a:r>
            <a:r>
              <a:rPr kumimoji="1" lang="en-US" altLang="ja-JP" dirty="0"/>
              <a:t>2</a:t>
            </a:r>
            <a:r>
              <a:rPr kumimoji="1" lang="ja-JP" altLang="en-US" dirty="0"/>
              <a:t>では時系列を考慮した場合の推定を行いました</a:t>
            </a:r>
            <a:r>
              <a:rPr kumimoji="1" lang="en-US" altLang="ja-JP" dirty="0"/>
              <a:t>.</a:t>
            </a:r>
          </a:p>
          <a:p>
            <a:r>
              <a:rPr kumimoji="1" lang="ja-JP" altLang="en-US" b="1" dirty="0">
                <a:highlight>
                  <a:srgbClr val="ED7D31"/>
                </a:highlight>
              </a:rPr>
              <a:t>時系列を</a:t>
            </a:r>
            <a:r>
              <a:rPr kumimoji="1" lang="ja-JP" altLang="en-US" b="1" dirty="0"/>
              <a:t>考慮する</a:t>
            </a:r>
            <a:r>
              <a:rPr kumimoji="1" lang="ja-JP" altLang="en-US" b="1" dirty="0">
                <a:highlight>
                  <a:srgbClr val="ED7D31"/>
                </a:highlight>
              </a:rPr>
              <a:t>とは</a:t>
            </a:r>
            <a:r>
              <a:rPr kumimoji="1" lang="en-US" altLang="ja-JP" b="1" dirty="0">
                <a:highlight>
                  <a:srgbClr val="ED7D31"/>
                </a:highlight>
              </a:rPr>
              <a:t>, “</a:t>
            </a:r>
            <a:r>
              <a:rPr kumimoji="1" lang="ja-JP" altLang="en-US" b="1" dirty="0">
                <a:highlight>
                  <a:srgbClr val="ED7D31"/>
                </a:highlight>
              </a:rPr>
              <a:t>あるセリフの感情を推定したいときに</a:t>
            </a:r>
            <a:r>
              <a:rPr kumimoji="1" lang="en-US" altLang="ja-JP" b="1" dirty="0">
                <a:highlight>
                  <a:srgbClr val="ED7D31"/>
                </a:highlight>
              </a:rPr>
              <a:t>, </a:t>
            </a:r>
            <a:r>
              <a:rPr kumimoji="1" lang="ja-JP" altLang="en-US" b="1" dirty="0">
                <a:highlight>
                  <a:srgbClr val="ED7D31"/>
                </a:highlight>
              </a:rPr>
              <a:t>過去のセリフも考慮する</a:t>
            </a:r>
            <a:r>
              <a:rPr kumimoji="1" lang="en-US" altLang="ja-JP" b="1" dirty="0">
                <a:highlight>
                  <a:srgbClr val="ED7D31"/>
                </a:highlight>
              </a:rPr>
              <a:t>” </a:t>
            </a:r>
            <a:r>
              <a:rPr kumimoji="1" lang="ja-JP" altLang="en-US" b="1" dirty="0">
                <a:highlight>
                  <a:srgbClr val="ED7D31"/>
                </a:highlight>
              </a:rPr>
              <a:t>ということです</a:t>
            </a:r>
            <a:r>
              <a:rPr kumimoji="1" lang="en-US" altLang="ja-JP" b="1" dirty="0">
                <a:highlight>
                  <a:srgbClr val="ED7D31"/>
                </a:highlight>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個を</a:t>
            </a:r>
            <a:r>
              <a:rPr kumimoji="1" lang="en-US" altLang="ja-JP" b="1" dirty="0"/>
              <a:t>1</a:t>
            </a:r>
            <a:r>
              <a:rPr kumimoji="1" lang="ja-JP" altLang="en-US" b="1" dirty="0"/>
              <a:t>文ずつ</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r>
              <a:rPr kumimoji="1" lang="ja-JP" altLang="en-US" dirty="0"/>
              <a:t>実験</a:t>
            </a:r>
            <a:r>
              <a:rPr kumimoji="1" lang="en-US" altLang="ja-JP" dirty="0"/>
              <a:t>1</a:t>
            </a:r>
            <a:r>
              <a:rPr kumimoji="1" lang="ja-JP" altLang="en-US" dirty="0"/>
              <a:t>と同じパラメータである多層パーセプトロンの前に</a:t>
            </a:r>
            <a:r>
              <a:rPr kumimoji="1" lang="en-US" altLang="ja-JP" dirty="0"/>
              <a:t>LSTM</a:t>
            </a:r>
            <a:r>
              <a:rPr kumimoji="1" lang="ja-JP" altLang="en-US" dirty="0"/>
              <a:t>を挟み</a:t>
            </a:r>
            <a:r>
              <a:rPr kumimoji="1" lang="en-US" altLang="ja-JP" dirty="0"/>
              <a:t>, </a:t>
            </a:r>
            <a:r>
              <a:rPr kumimoji="1" lang="ja-JP" altLang="en-US" dirty="0"/>
              <a:t>最後の隠れ層の出力 と 実験</a:t>
            </a:r>
            <a:r>
              <a:rPr kumimoji="1" lang="en-US" altLang="ja-JP" dirty="0"/>
              <a:t>1</a:t>
            </a:r>
            <a:r>
              <a:rPr kumimoji="1" lang="ja-JP" altLang="en-US" dirty="0"/>
              <a:t>での入力 の次元を合わせることで</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時系列を考慮した分散表現に変換できるのでは？という推測の下</a:t>
            </a:r>
            <a:r>
              <a:rPr kumimoji="1" lang="en-US" altLang="ja-JP" dirty="0"/>
              <a:t>, </a:t>
            </a:r>
            <a:r>
              <a:rPr kumimoji="1" lang="ja-JP" altLang="en-US" dirty="0"/>
              <a:t>実験を行いました</a:t>
            </a:r>
            <a:r>
              <a:rPr kumimoji="1" lang="en-US" altLang="ja-JP" dirty="0"/>
              <a:t>.</a:t>
            </a:r>
          </a:p>
          <a:p>
            <a:r>
              <a:rPr kumimoji="1" lang="ja-JP" altLang="en-US" dirty="0"/>
              <a:t>入力の次元は</a:t>
            </a:r>
            <a:r>
              <a:rPr kumimoji="1" lang="en-US" altLang="ja-JP" dirty="0"/>
              <a:t>(</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r>
              <a:rPr kumimoji="1" lang="ja-JP" altLang="en-US" dirty="0"/>
              <a:t>の</a:t>
            </a:r>
            <a:r>
              <a:rPr kumimoji="1" lang="en-US" altLang="ja-JP" dirty="0"/>
              <a:t>3</a:t>
            </a:r>
            <a:r>
              <a:rPr kumimoji="1" lang="ja-JP" altLang="en-US" dirty="0"/>
              <a:t>次元テンソルとなります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312255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時系列長が</a:t>
            </a:r>
            <a:r>
              <a:rPr kumimoji="1" lang="en-US" altLang="ja-JP" dirty="0"/>
              <a:t>3</a:t>
            </a:r>
            <a:r>
              <a:rPr kumimoji="1" lang="ja-JP" altLang="en-US" dirty="0"/>
              <a:t>の場合も同様です</a:t>
            </a:r>
            <a:r>
              <a:rPr kumimoji="1" lang="en-US" altLang="ja-JP" dirty="0"/>
              <a:t>.</a:t>
            </a:r>
          </a:p>
          <a:p>
            <a:r>
              <a:rPr kumimoji="1" lang="ja-JP" altLang="en-US" dirty="0"/>
              <a:t>各</a:t>
            </a:r>
            <a:r>
              <a:rPr kumimoji="1" lang="en-US" altLang="ja-JP" dirty="0"/>
              <a:t>4</a:t>
            </a:r>
            <a:r>
              <a:rPr kumimoji="1" lang="ja-JP" altLang="en-US" dirty="0"/>
              <a:t>コマの初めには</a:t>
            </a:r>
            <a:r>
              <a:rPr kumimoji="1" lang="en-US" altLang="ja-JP" dirty="0"/>
              <a:t>2</a:t>
            </a:r>
            <a:r>
              <a:rPr kumimoji="1" lang="ja-JP" altLang="en-US" dirty="0"/>
              <a:t>個のパディングが置かれます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以下同様です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p>
          <a:p>
            <a:r>
              <a:rPr kumimoji="1" lang="ja-JP" altLang="en-US" sz="1200" dirty="0"/>
              <a:t>多くのタッチにおいて</a:t>
            </a:r>
            <a:r>
              <a:rPr kumimoji="1" lang="en-US" altLang="ja-JP" sz="1200" dirty="0"/>
              <a:t>,</a:t>
            </a:r>
          </a:p>
          <a:p>
            <a:r>
              <a:rPr kumimoji="1" lang="ja-JP" altLang="en-US" sz="1200" dirty="0"/>
              <a:t>正例は負例に対してデータ数が非常に少ない不均衡データであることから</a:t>
            </a:r>
            <a:r>
              <a:rPr kumimoji="1" lang="en-US" altLang="ja-JP" sz="1200" dirty="0"/>
              <a:t>,</a:t>
            </a:r>
          </a:p>
          <a:p>
            <a:pPr marL="0" indent="0">
              <a:buFont typeface="Symbol" panose="05050102010706020507" pitchFamily="18" charset="2"/>
              <a:buNone/>
            </a:pPr>
            <a:r>
              <a:rPr kumimoji="1" lang="ja-JP" altLang="en-US" sz="1200" dirty="0"/>
              <a:t>訓練用データにおける各ラベルのデータ数の逆数をクラス重みとして設定しました</a:t>
            </a:r>
            <a:r>
              <a:rPr kumimoji="1" lang="en-US" altLang="ja-JP" sz="1200"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36242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Recall, F</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においてはベースラインを切りましたが</a:t>
            </a:r>
            <a:r>
              <a:rPr kumimoji="1" lang="en-US" altLang="ja-JP" dirty="0"/>
              <a:t>, Recall, F</a:t>
            </a:r>
            <a:r>
              <a:rPr kumimoji="1" lang="ja-JP" altLang="en-US" dirty="0"/>
              <a:t>値においてはどれもベースラインを超え</a:t>
            </a:r>
            <a:r>
              <a:rPr kumimoji="1" lang="en-US" altLang="ja-JP" dirty="0"/>
              <a:t>,</a:t>
            </a:r>
          </a:p>
          <a:p>
            <a:r>
              <a:rPr kumimoji="1" lang="en-US" altLang="ja-JP" dirty="0"/>
              <a:t>MLP</a:t>
            </a:r>
            <a:r>
              <a:rPr kumimoji="1" lang="ja-JP" altLang="en-US" dirty="0"/>
              <a:t>においては共に最大値を取りました</a:t>
            </a:r>
            <a:r>
              <a:rPr kumimoji="1" lang="en-US" altLang="ja-JP" dirty="0"/>
              <a:t>.</a:t>
            </a:r>
          </a:p>
          <a:p>
            <a:endParaRPr kumimoji="1" lang="en-US" altLang="ja-JP" dirty="0"/>
          </a:p>
          <a:p>
            <a:r>
              <a:rPr kumimoji="1" lang="en-US" altLang="ja-JP" dirty="0"/>
              <a:t>SVM, RF</a:t>
            </a:r>
            <a:r>
              <a:rPr kumimoji="1" lang="ja-JP" altLang="en-US" dirty="0"/>
              <a:t>では</a:t>
            </a:r>
            <a:r>
              <a:rPr kumimoji="1" lang="en-US" altLang="ja-JP" dirty="0"/>
              <a:t>Recall</a:t>
            </a:r>
            <a:r>
              <a:rPr kumimoji="1" lang="ja-JP" altLang="en-US" dirty="0"/>
              <a:t>が</a:t>
            </a:r>
            <a:r>
              <a:rPr kumimoji="1" lang="en-US" altLang="ja-JP" dirty="0"/>
              <a:t>0</a:t>
            </a:r>
            <a:r>
              <a:rPr kumimoji="1" lang="ja-JP" altLang="en-US" dirty="0"/>
              <a:t>だったタッチも多くあり</a:t>
            </a:r>
            <a:r>
              <a:rPr kumimoji="1" lang="en-US" altLang="ja-JP" dirty="0"/>
              <a:t>, </a:t>
            </a:r>
            <a:r>
              <a:rPr kumimoji="1" lang="ja-JP" altLang="en-US" dirty="0"/>
              <a:t>不均衡データにおける分類が上手くいかなかったことが分かりました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このことから時系列考慮の有用性を確認できました</a:t>
            </a:r>
            <a:r>
              <a:rPr kumimoji="1" lang="en-US" altLang="ja-JP" dirty="0"/>
              <a:t>.</a:t>
            </a:r>
          </a:p>
          <a:p>
            <a:endParaRPr kumimoji="1" lang="en-US" altLang="ja-JP" dirty="0"/>
          </a:p>
          <a:p>
            <a:r>
              <a:rPr kumimoji="1" lang="ja-JP" altLang="en-US" dirty="0"/>
              <a:t>しかし</a:t>
            </a:r>
            <a:r>
              <a:rPr kumimoji="1" lang="en-US" altLang="ja-JP" dirty="0"/>
              <a:t>, </a:t>
            </a:r>
            <a:r>
              <a:rPr kumimoji="1" lang="ja-JP" altLang="en-US" dirty="0"/>
              <a:t>本実験で用いたハイパーパラメータは恣意的なものであり</a:t>
            </a:r>
            <a:r>
              <a:rPr kumimoji="1" lang="en-US" altLang="ja-JP" dirty="0"/>
              <a:t>,</a:t>
            </a:r>
          </a:p>
          <a:p>
            <a:r>
              <a:rPr kumimoji="1" lang="ja-JP" altLang="en-US" dirty="0"/>
              <a:t>妥当性を考慮していません</a:t>
            </a:r>
            <a:r>
              <a:rPr kumimoji="1" lang="en-US" altLang="ja-JP" dirty="0"/>
              <a:t>.</a:t>
            </a:r>
          </a:p>
          <a:p>
            <a:r>
              <a:rPr kumimoji="1" lang="ja-JP" altLang="en-US" dirty="0"/>
              <a:t>よって</a:t>
            </a:r>
            <a:r>
              <a:rPr kumimoji="1" lang="en-US" altLang="ja-JP" dirty="0" err="1"/>
              <a:t>optuna</a:t>
            </a:r>
            <a:r>
              <a:rPr kumimoji="1" lang="ja-JP" altLang="en-US" dirty="0"/>
              <a:t>などを用いたハイパーパラメータのチューニングによって</a:t>
            </a:r>
            <a:r>
              <a:rPr kumimoji="1" lang="en-US" altLang="ja-JP" dirty="0"/>
              <a:t>,</a:t>
            </a:r>
          </a:p>
          <a:p>
            <a:r>
              <a:rPr kumimoji="1" lang="ja-JP" altLang="en-US" dirty="0"/>
              <a:t>最大性能同士の比較が可能になると思われます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漫画特有の文章表現が</a:t>
            </a:r>
            <a:r>
              <a:rPr kumimoji="1" lang="en-US" altLang="ja-JP" dirty="0"/>
              <a:t>Doc2Vec</a:t>
            </a:r>
            <a:r>
              <a:rPr kumimoji="1" lang="ja-JP" altLang="en-US" dirty="0"/>
              <a:t>で学習されていなかった可能性や </a:t>
            </a:r>
            <a:endParaRPr kumimoji="1" lang="en-US" altLang="ja-JP" dirty="0"/>
          </a:p>
          <a:p>
            <a:r>
              <a:rPr kumimoji="1" lang="en-US" altLang="ja-JP" dirty="0"/>
              <a:t>Data Augmentation </a:t>
            </a:r>
            <a:r>
              <a:rPr kumimoji="1" lang="ja-JP" altLang="en-US" dirty="0"/>
              <a:t>において</a:t>
            </a:r>
            <a:endParaRPr kumimoji="1" lang="en-US" altLang="ja-JP" dirty="0"/>
          </a:p>
          <a:p>
            <a:r>
              <a:rPr kumimoji="1" lang="ja-JP" altLang="en-US" dirty="0"/>
              <a:t>大きく意味が異なるものなどが生成されていたことが</a:t>
            </a:r>
            <a:endParaRPr kumimoji="1" lang="en-US" altLang="ja-JP" dirty="0"/>
          </a:p>
          <a:p>
            <a:r>
              <a:rPr kumimoji="1" lang="ja-JP" altLang="en-US" dirty="0"/>
              <a:t>精度が上がらなかった原因として考えられます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2020/4/15</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2020/4/15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2020/4/15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2020/4/15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2020/4/15</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2020/4/15</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自然言語処理と</a:t>
            </a:r>
            <a:br>
              <a:rPr lang="en-US" altLang="ja-JP" dirty="0">
                <a:solidFill>
                  <a:schemeClr val="tx1"/>
                </a:solidFill>
              </a:rPr>
            </a:br>
            <a:r>
              <a:rPr lang="ja-JP" altLang="en-US" dirty="0">
                <a:solidFill>
                  <a:schemeClr val="tx1"/>
                </a:solidFill>
              </a:rPr>
              <a:t>深層学習に基づいた</a:t>
            </a:r>
            <a:br>
              <a:rPr lang="en-US" altLang="ja-JP">
                <a:solidFill>
                  <a:schemeClr val="tx1"/>
                </a:solidFill>
              </a:rPr>
            </a:br>
            <a:r>
              <a:rPr lang="en-US" altLang="ja-JP">
                <a:solidFill>
                  <a:schemeClr val="tx1"/>
                </a:solidFill>
              </a:rPr>
              <a:t>4 </a:t>
            </a:r>
            <a:r>
              <a:rPr lang="ja-JP" altLang="en-US">
                <a:solidFill>
                  <a:schemeClr val="tx1"/>
                </a:solidFill>
              </a:rPr>
              <a:t>コマ</a:t>
            </a:r>
            <a:r>
              <a:rPr lang="ja-JP" altLang="en-US" dirty="0">
                <a:solidFill>
                  <a:schemeClr val="tx1"/>
                </a:solidFill>
              </a:rPr>
              <a:t>漫画のセリフの感情推定</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ja-JP" altLang="en-US" sz="2400" cap="none" dirty="0">
                <a:solidFill>
                  <a:schemeClr val="tx1"/>
                </a:solidFill>
              </a:rPr>
              <a:t>各 </a:t>
            </a:r>
            <a:r>
              <a:rPr lang="en-US" altLang="ja-JP" sz="2400" cap="none" dirty="0">
                <a:solidFill>
                  <a:schemeClr val="tx1"/>
                </a:solidFill>
              </a:rPr>
              <a:t>10 </a:t>
            </a:r>
            <a:r>
              <a:rPr lang="ja-JP" altLang="en-US" sz="2400" cap="none" dirty="0">
                <a:solidFill>
                  <a:schemeClr val="tx1"/>
                </a:solidFill>
              </a:rPr>
              <a:t>話ずつ</a:t>
            </a:r>
            <a:endParaRPr lang="en-US" altLang="ja-JP" sz="2400" cap="none" dirty="0">
              <a:solidFill>
                <a:schemeClr val="tx1"/>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単語の分散表現</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ja-JP" altLang="en-US" sz="2400" dirty="0">
                <a:solidFill>
                  <a:schemeClr val="tx1">
                    <a:lumMod val="95000"/>
                  </a:schemeClr>
                </a:solidFill>
              </a:rPr>
              <a:t>単語の意味を踏まえたベクトル表現</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「王様」</a:t>
            </a:r>
            <a:r>
              <a:rPr lang="en-US" altLang="ja-JP" sz="2400" dirty="0">
                <a:solidFill>
                  <a:schemeClr val="tx1">
                    <a:lumMod val="95000"/>
                  </a:schemeClr>
                </a:solidFill>
              </a:rPr>
              <a:t>-</a:t>
            </a:r>
            <a:r>
              <a:rPr lang="ja-JP" altLang="en-US" sz="2400" dirty="0">
                <a:solidFill>
                  <a:schemeClr val="tx1">
                    <a:lumMod val="95000"/>
                  </a:schemeClr>
                </a:solidFill>
              </a:rPr>
              <a:t>「男」</a:t>
            </a:r>
            <a:r>
              <a:rPr lang="en-US" altLang="ja-JP" sz="2400" dirty="0">
                <a:solidFill>
                  <a:schemeClr val="tx1">
                    <a:lumMod val="95000"/>
                  </a:schemeClr>
                </a:solidFill>
              </a:rPr>
              <a:t>+</a:t>
            </a:r>
            <a:r>
              <a:rPr lang="ja-JP" altLang="en-US" sz="2400" dirty="0">
                <a:solidFill>
                  <a:schemeClr val="tx1">
                    <a:lumMod val="95000"/>
                  </a:schemeClr>
                </a:solidFill>
              </a:rPr>
              <a:t>「女」</a:t>
            </a:r>
            <a:r>
              <a:rPr lang="en-US" altLang="ja-JP" sz="2400" dirty="0">
                <a:solidFill>
                  <a:schemeClr val="tx1">
                    <a:lumMod val="95000"/>
                  </a:schemeClr>
                </a:solidFill>
              </a:rPr>
              <a:t>=</a:t>
            </a:r>
            <a:r>
              <a:rPr lang="ja-JP" altLang="en-US" sz="2400" dirty="0">
                <a:solidFill>
                  <a:schemeClr val="tx1">
                    <a:lumMod val="95000"/>
                  </a:schemeClr>
                </a:solidFill>
              </a:rPr>
              <a:t>「女王」</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のような単語間の意味における演算などが可能</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B9E5186E-7479-47F0-A404-02B01488A48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395224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実験手順</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5"/>
            <a:ext cx="7429499" cy="1337917"/>
          </a:xfrm>
        </p:spPr>
        <p:txBody>
          <a:bodyPr anchor="t">
            <a:normAutofit/>
          </a:bodyPr>
          <a:lstStyle/>
          <a:p>
            <a:pPr marL="0" indent="0">
              <a:buNone/>
            </a:pPr>
            <a:r>
              <a:rPr lang="en-US" altLang="ja-JP" sz="2100" b="1" dirty="0">
                <a:solidFill>
                  <a:schemeClr val="tx1">
                    <a:lumMod val="95000"/>
                  </a:schemeClr>
                </a:solidFill>
              </a:rPr>
              <a:t>D</a:t>
            </a:r>
            <a:r>
              <a:rPr lang="en-US" altLang="ja-JP" sz="2100" b="1" cap="none" dirty="0">
                <a:solidFill>
                  <a:schemeClr val="tx1">
                    <a:lumMod val="95000"/>
                  </a:schemeClr>
                </a:solidFill>
              </a:rPr>
              <a:t>oc2Vec </a:t>
            </a:r>
            <a:r>
              <a:rPr lang="ja-JP" altLang="en-US" sz="2100" dirty="0">
                <a:solidFill>
                  <a:schemeClr val="tx1">
                    <a:lumMod val="95000"/>
                  </a:schemeClr>
                </a:solidFill>
              </a:rPr>
              <a:t>で得たセリフの分散表現を用いた</a:t>
            </a:r>
            <a:r>
              <a:rPr lang="ja-JP" altLang="en-US" sz="2100" dirty="0"/>
              <a:t>感情推定</a:t>
            </a:r>
            <a:endParaRPr lang="en-US" altLang="ja-JP" sz="2100" dirty="0"/>
          </a:p>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の </a:t>
            </a:r>
            <a:r>
              <a:rPr lang="en-US" altLang="ja-JP" sz="2100" dirty="0">
                <a:solidFill>
                  <a:schemeClr val="tx1">
                    <a:lumMod val="95000"/>
                  </a:schemeClr>
                </a:solidFill>
              </a:rPr>
              <a:t>2 </a:t>
            </a:r>
            <a:r>
              <a:rPr lang="ja-JP" altLang="en-US" sz="2100" dirty="0">
                <a:solidFill>
                  <a:schemeClr val="tx1">
                    <a:lumMod val="95000"/>
                  </a:schemeClr>
                </a:solidFill>
              </a:rPr>
              <a:t>クラス分類</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11" name="グループ化 10">
            <a:extLst>
              <a:ext uri="{FF2B5EF4-FFF2-40B4-BE49-F238E27FC236}">
                <a16:creationId xmlns:a16="http://schemas.microsoft.com/office/drawing/2014/main" id="{96AB1BBE-7C60-4ADD-B052-C64DEF2DD218}"/>
              </a:ext>
            </a:extLst>
          </p:cNvPr>
          <p:cNvGrpSpPr/>
          <p:nvPr/>
        </p:nvGrpSpPr>
        <p:grpSpPr>
          <a:xfrm>
            <a:off x="305779" y="3561906"/>
            <a:ext cx="8609860" cy="2087660"/>
            <a:chOff x="721352" y="4232012"/>
            <a:chExt cx="10527305" cy="1974548"/>
          </a:xfrm>
        </p:grpSpPr>
        <p:sp>
          <p:nvSpPr>
            <p:cNvPr id="4" name="テキスト ボックス 3">
              <a:extLst>
                <a:ext uri="{FF2B5EF4-FFF2-40B4-BE49-F238E27FC236}">
                  <a16:creationId xmlns:a16="http://schemas.microsoft.com/office/drawing/2014/main" id="{82B85E89-2728-4FE6-9256-FA209B14212C}"/>
                </a:ext>
              </a:extLst>
            </p:cNvPr>
            <p:cNvSpPr txBox="1"/>
            <p:nvPr/>
          </p:nvSpPr>
          <p:spPr>
            <a:xfrm>
              <a:off x="1497490" y="4243526"/>
              <a:ext cx="1301376" cy="349321"/>
            </a:xfrm>
            <a:prstGeom prst="rect">
              <a:avLst/>
            </a:prstGeom>
            <a:noFill/>
          </p:spPr>
          <p:txBody>
            <a:bodyPr wrap="square" rtlCol="0">
              <a:spAutoFit/>
            </a:bodyPr>
            <a:lstStyle/>
            <a:p>
              <a:pPr algn="ctr"/>
              <a:r>
                <a:rPr kumimoji="1" lang="en-US" altLang="ja-JP" dirty="0"/>
                <a:t>[</a:t>
              </a:r>
              <a:r>
                <a:rPr kumimoji="1" lang="ja-JP" altLang="en-US" dirty="0"/>
                <a:t>セリフ</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0C3C843D-1008-416C-8A60-5662A0A8EB8C}"/>
                </a:ext>
              </a:extLst>
            </p:cNvPr>
            <p:cNvSpPr txBox="1"/>
            <p:nvPr/>
          </p:nvSpPr>
          <p:spPr>
            <a:xfrm>
              <a:off x="721352" y="4595223"/>
              <a:ext cx="2853653" cy="807805"/>
            </a:xfrm>
            <a:prstGeom prst="rect">
              <a:avLst/>
            </a:prstGeom>
            <a:noFill/>
          </p:spPr>
          <p:txBody>
            <a:bodyPr wrap="square" rtlCol="0">
              <a:spAutoFit/>
            </a:bodyPr>
            <a:lstStyle/>
            <a:p>
              <a:pPr algn="ctr"/>
              <a:r>
                <a:rPr lang="en-US" altLang="ja-JP" dirty="0"/>
                <a:t>B</a:t>
              </a:r>
              <a:r>
                <a:rPr lang="ja-JP" altLang="en-US" dirty="0"/>
                <a:t>さんはいつも</a:t>
              </a:r>
              <a:endParaRPr lang="en-US" altLang="ja-JP" dirty="0"/>
            </a:p>
            <a:p>
              <a:pPr algn="ctr"/>
              <a:r>
                <a:rPr lang="ja-JP" altLang="en-US" dirty="0"/>
                <a:t>優しいな </a:t>
              </a:r>
              <a:endParaRPr kumimoji="1" lang="ja-JP" altLang="en-US" dirty="0"/>
            </a:p>
            <a:p>
              <a:pPr algn="ctr"/>
              <a:endParaRPr kumimoji="1" lang="ja-JP" altLang="en-US" sz="1400" dirty="0"/>
            </a:p>
          </p:txBody>
        </p:sp>
        <p:sp>
          <p:nvSpPr>
            <p:cNvPr id="6" name="正方形/長方形 5">
              <a:extLst>
                <a:ext uri="{FF2B5EF4-FFF2-40B4-BE49-F238E27FC236}">
                  <a16:creationId xmlns:a16="http://schemas.microsoft.com/office/drawing/2014/main" id="{5B6AFAAF-F614-44C2-9B89-639866291100}"/>
                </a:ext>
              </a:extLst>
            </p:cNvPr>
            <p:cNvSpPr/>
            <p:nvPr/>
          </p:nvSpPr>
          <p:spPr>
            <a:xfrm>
              <a:off x="3690784" y="4597647"/>
              <a:ext cx="3681268" cy="349321"/>
            </a:xfrm>
            <a:prstGeom prst="rect">
              <a:avLst/>
            </a:prstGeom>
          </p:spPr>
          <p:txBody>
            <a:bodyPr wrap="none">
              <a:spAutoFit/>
            </a:bodyPr>
            <a:lstStyle/>
            <a:p>
              <a:pPr algn="ctr"/>
              <a:r>
                <a:rPr lang="en-US" altLang="ja-JP" dirty="0"/>
                <a:t>B </a:t>
              </a:r>
              <a:r>
                <a:rPr lang="ja-JP" altLang="en-US" dirty="0"/>
                <a:t>さん は いつも 優しい な </a:t>
              </a:r>
              <a:endParaRPr kumimoji="1" lang="ja-JP" altLang="en-US" dirty="0"/>
            </a:p>
          </p:txBody>
        </p:sp>
        <p:sp>
          <p:nvSpPr>
            <p:cNvPr id="7" name="テキスト ボックス 6">
              <a:extLst>
                <a:ext uri="{FF2B5EF4-FFF2-40B4-BE49-F238E27FC236}">
                  <a16:creationId xmlns:a16="http://schemas.microsoft.com/office/drawing/2014/main" id="{19EECB1D-B1C1-4AD9-AD33-C04BFA7FE1C7}"/>
                </a:ext>
              </a:extLst>
            </p:cNvPr>
            <p:cNvSpPr txBox="1"/>
            <p:nvPr/>
          </p:nvSpPr>
          <p:spPr>
            <a:xfrm>
              <a:off x="4591205" y="4243526"/>
              <a:ext cx="1880424" cy="349321"/>
            </a:xfrm>
            <a:prstGeom prst="rect">
              <a:avLst/>
            </a:prstGeom>
            <a:noFill/>
          </p:spPr>
          <p:txBody>
            <a:bodyPr wrap="square" rtlCol="0">
              <a:spAutoFit/>
            </a:bodyPr>
            <a:lstStyle/>
            <a:p>
              <a:pPr algn="ctr"/>
              <a:r>
                <a:rPr kumimoji="1" lang="en-US" altLang="ja-JP" dirty="0"/>
                <a:t>[</a:t>
              </a:r>
              <a:r>
                <a:rPr kumimoji="1" lang="ja-JP" altLang="en-US" dirty="0"/>
                <a:t>分かち書き</a:t>
              </a:r>
              <a:r>
                <a:rPr kumimoji="1" lang="en-US" altLang="ja-JP" dirty="0"/>
                <a:t>]</a:t>
              </a:r>
              <a:endParaRPr kumimoji="1" lang="ja-JP" altLang="en-US" dirty="0"/>
            </a:p>
          </p:txBody>
        </p:sp>
        <p:sp>
          <p:nvSpPr>
            <p:cNvPr id="8" name="矢印: 上カーブ 7">
              <a:extLst>
                <a:ext uri="{FF2B5EF4-FFF2-40B4-BE49-F238E27FC236}">
                  <a16:creationId xmlns:a16="http://schemas.microsoft.com/office/drawing/2014/main" id="{8A71F015-874F-4C68-B898-38A5EFB86504}"/>
                </a:ext>
              </a:extLst>
            </p:cNvPr>
            <p:cNvSpPr/>
            <p:nvPr/>
          </p:nvSpPr>
          <p:spPr>
            <a:xfrm>
              <a:off x="3270573"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 name="矢印: 上カーブ 8">
              <a:extLst>
                <a:ext uri="{FF2B5EF4-FFF2-40B4-BE49-F238E27FC236}">
                  <a16:creationId xmlns:a16="http://schemas.microsoft.com/office/drawing/2014/main" id="{14145A8A-36C6-492B-8697-14FFB2D676B2}"/>
                </a:ext>
              </a:extLst>
            </p:cNvPr>
            <p:cNvSpPr/>
            <p:nvPr/>
          </p:nvSpPr>
          <p:spPr>
            <a:xfrm>
              <a:off x="7036799"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 name="テキスト ボックス 9">
              <a:extLst>
                <a:ext uri="{FF2B5EF4-FFF2-40B4-BE49-F238E27FC236}">
                  <a16:creationId xmlns:a16="http://schemas.microsoft.com/office/drawing/2014/main" id="{31741172-7C66-49D9-B3F6-AD9819E32FA8}"/>
                </a:ext>
              </a:extLst>
            </p:cNvPr>
            <p:cNvSpPr txBox="1"/>
            <p:nvPr/>
          </p:nvSpPr>
          <p:spPr>
            <a:xfrm>
              <a:off x="8462210" y="4232012"/>
              <a:ext cx="1634867" cy="349321"/>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E95613A-DE4D-409A-A1A2-3A71C61EA3E0}"/>
                </a:ext>
              </a:extLst>
            </p:cNvPr>
            <p:cNvSpPr txBox="1"/>
            <p:nvPr/>
          </p:nvSpPr>
          <p:spPr>
            <a:xfrm>
              <a:off x="2705335" y="5769909"/>
              <a:ext cx="2115894" cy="436651"/>
            </a:xfrm>
            <a:prstGeom prst="rect">
              <a:avLst/>
            </a:prstGeom>
            <a:noFill/>
          </p:spPr>
          <p:txBody>
            <a:bodyPr wrap="square" rtlCol="0">
              <a:spAutoFit/>
            </a:bodyPr>
            <a:lstStyle/>
            <a:p>
              <a:pPr algn="ctr"/>
              <a:r>
                <a:rPr kumimoji="1" lang="en-US" altLang="ja-JP" sz="2400" dirty="0" err="1"/>
                <a:t>Juman</a:t>
              </a:r>
              <a:r>
                <a:rPr kumimoji="1" lang="en-US" altLang="ja-JP" sz="2400" dirty="0"/>
                <a:t>++</a:t>
              </a:r>
              <a:endParaRPr kumimoji="1" lang="ja-JP" altLang="en-US" sz="2400" dirty="0"/>
            </a:p>
          </p:txBody>
        </p:sp>
        <p:sp>
          <p:nvSpPr>
            <p:cNvPr id="13" name="テキスト ボックス 12">
              <a:extLst>
                <a:ext uri="{FF2B5EF4-FFF2-40B4-BE49-F238E27FC236}">
                  <a16:creationId xmlns:a16="http://schemas.microsoft.com/office/drawing/2014/main" id="{FAFB7EEA-B67F-45F6-87FA-FAEBCB41FE81}"/>
                </a:ext>
              </a:extLst>
            </p:cNvPr>
            <p:cNvSpPr txBox="1"/>
            <p:nvPr/>
          </p:nvSpPr>
          <p:spPr>
            <a:xfrm>
              <a:off x="6314104" y="5769909"/>
              <a:ext cx="2115894" cy="436651"/>
            </a:xfrm>
            <a:prstGeom prst="rect">
              <a:avLst/>
            </a:prstGeom>
            <a:noFill/>
          </p:spPr>
          <p:txBody>
            <a:bodyPr wrap="square" rtlCol="0">
              <a:spAutoFit/>
            </a:bodyPr>
            <a:lstStyle/>
            <a:p>
              <a:pPr algn="ctr"/>
              <a:r>
                <a:rPr kumimoji="1" lang="en-US" altLang="ja-JP" sz="2400" dirty="0"/>
                <a:t>Doc2Vec</a:t>
              </a:r>
              <a:endParaRPr kumimoji="1" lang="ja-JP" altLang="en-US" sz="2400" dirty="0"/>
            </a:p>
          </p:txBody>
        </p:sp>
        <p:sp>
          <p:nvSpPr>
            <p:cNvPr id="14" name="正方形/長方形 13">
              <a:extLst>
                <a:ext uri="{FF2B5EF4-FFF2-40B4-BE49-F238E27FC236}">
                  <a16:creationId xmlns:a16="http://schemas.microsoft.com/office/drawing/2014/main" id="{883259D5-B3EF-4BA6-A9D0-5974D1774624}"/>
                </a:ext>
              </a:extLst>
            </p:cNvPr>
            <p:cNvSpPr/>
            <p:nvPr/>
          </p:nvSpPr>
          <p:spPr>
            <a:xfrm>
              <a:off x="7310631" y="4612858"/>
              <a:ext cx="3938026" cy="349321"/>
            </a:xfrm>
            <a:prstGeom prst="rect">
              <a:avLst/>
            </a:prstGeom>
          </p:spPr>
          <p:txBody>
            <a:bodyPr wrap="none">
              <a:spAutoFit/>
            </a:bodyPr>
            <a:lstStyle/>
            <a:p>
              <a:pPr algn="ctr"/>
              <a:r>
                <a:rPr lang="en-US" altLang="ja-JP" dirty="0"/>
                <a:t>[0.0012, -0.0042, … , 0.0034]</a:t>
              </a:r>
              <a:endParaRPr kumimoji="1" lang="ja-JP" altLang="en-US" dirty="0"/>
            </a:p>
          </p:txBody>
        </p:sp>
        <p:sp>
          <p:nvSpPr>
            <p:cNvPr id="15" name="テキスト ボックス 14">
              <a:extLst>
                <a:ext uri="{FF2B5EF4-FFF2-40B4-BE49-F238E27FC236}">
                  <a16:creationId xmlns:a16="http://schemas.microsoft.com/office/drawing/2014/main" id="{700B69F9-849D-45F6-8E26-D43E4101F379}"/>
                </a:ext>
              </a:extLst>
            </p:cNvPr>
            <p:cNvSpPr txBox="1"/>
            <p:nvPr/>
          </p:nvSpPr>
          <p:spPr>
            <a:xfrm>
              <a:off x="9055287" y="5017673"/>
              <a:ext cx="1992125" cy="378432"/>
            </a:xfrm>
            <a:prstGeom prst="rect">
              <a:avLst/>
            </a:prstGeom>
            <a:noFill/>
          </p:spPr>
          <p:txBody>
            <a:bodyPr wrap="square" rtlCol="0">
              <a:spAutoFit/>
            </a:bodyPr>
            <a:lstStyle/>
            <a:p>
              <a:pPr algn="ctr"/>
              <a:r>
                <a:rPr kumimoji="1" lang="ja-JP" altLang="en-US" sz="2000" dirty="0"/>
                <a:t>次元数：</a:t>
              </a:r>
              <a:r>
                <a:rPr kumimoji="1" lang="en-US" altLang="ja-JP" sz="2000" dirty="0"/>
                <a:t>300</a:t>
              </a:r>
              <a:endParaRPr kumimoji="1" lang="ja-JP" altLang="en-US" sz="2000" dirty="0"/>
            </a:p>
          </p:txBody>
        </p:sp>
      </p:gr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4323476"/>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2500074"/>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1</a:t>
            </a:r>
            <a:r>
              <a:rPr lang="ja-JP" altLang="en-US" sz="2100" dirty="0">
                <a:solidFill>
                  <a:schemeClr val="tx1">
                    <a:lumMod val="95000"/>
                  </a:schemeClr>
                </a:solidFill>
              </a:rPr>
              <a:t> </a:t>
            </a:r>
            <a:r>
              <a:rPr lang="ja-JP" altLang="en-US" sz="2100" dirty="0" err="1">
                <a:solidFill>
                  <a:schemeClr val="tx1">
                    <a:lumMod val="95000"/>
                  </a:schemeClr>
                </a:solidFill>
              </a:rPr>
              <a:t>つの</a:t>
            </a:r>
            <a:r>
              <a:rPr lang="ja-JP" altLang="en-US" sz="2100" dirty="0">
                <a:solidFill>
                  <a:schemeClr val="tx1">
                    <a:lumMod val="95000"/>
                  </a:schemeClr>
                </a:solidFill>
              </a:rPr>
              <a:t>セリフを入力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a:t>
            </a:r>
            <a:r>
              <a:rPr lang="ja-JP" altLang="en-US" sz="2100" dirty="0">
                <a:solidFill>
                  <a:schemeClr val="tx1">
                    <a:lumMod val="95000"/>
                  </a:schemeClr>
                </a:solidFill>
              </a:rPr>
              <a:t>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000" dirty="0">
                <a:solidFill>
                  <a:schemeClr val="tx1">
                    <a:lumMod val="95000"/>
                  </a:schemeClr>
                </a:solidFill>
              </a:rPr>
              <a:t>多層パーセプトロン </a:t>
            </a:r>
            <a:r>
              <a:rPr lang="en-US" altLang="ja-JP" sz="2000" dirty="0">
                <a:solidFill>
                  <a:schemeClr val="tx1">
                    <a:lumMod val="95000"/>
                  </a:schemeClr>
                </a:solidFill>
              </a:rPr>
              <a:t>(MLP),  SVM,  </a:t>
            </a:r>
            <a:r>
              <a:rPr lang="en-US" altLang="ja-JP" sz="2000" cap="none" dirty="0">
                <a:solidFill>
                  <a:schemeClr val="tx1">
                    <a:lumMod val="95000"/>
                  </a:schemeClr>
                </a:solidFill>
              </a:rPr>
              <a:t>Random Forest </a:t>
            </a:r>
            <a:r>
              <a:rPr lang="ja-JP" altLang="en-US" sz="2000" cap="none" dirty="0">
                <a:solidFill>
                  <a:schemeClr val="tx1">
                    <a:lumMod val="95000"/>
                  </a:schemeClr>
                </a:solidFill>
              </a:rPr>
              <a:t>による比較</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A6EB0E54-72A5-4495-9054-D72E008169A5}"/>
              </a:ext>
            </a:extLst>
          </p:cNvPr>
          <p:cNvGrpSpPr/>
          <p:nvPr/>
        </p:nvGrpSpPr>
        <p:grpSpPr>
          <a:xfrm>
            <a:off x="0" y="3522699"/>
            <a:ext cx="8453071" cy="3020686"/>
            <a:chOff x="-167511" y="3242223"/>
            <a:chExt cx="8453071" cy="3020686"/>
          </a:xfrm>
        </p:grpSpPr>
        <p:sp>
          <p:nvSpPr>
            <p:cNvPr id="7" name="テキスト ボックス 6">
              <a:extLst>
                <a:ext uri="{FF2B5EF4-FFF2-40B4-BE49-F238E27FC236}">
                  <a16:creationId xmlns:a16="http://schemas.microsoft.com/office/drawing/2014/main" id="{D01C683D-F753-4657-9CAB-6B119C330F1E}"/>
                </a:ext>
              </a:extLst>
            </p:cNvPr>
            <p:cNvSpPr txBox="1"/>
            <p:nvPr/>
          </p:nvSpPr>
          <p:spPr>
            <a:xfrm>
              <a:off x="544160" y="4236993"/>
              <a:ext cx="2380909" cy="1281190"/>
            </a:xfrm>
            <a:prstGeom prst="rect">
              <a:avLst/>
            </a:prstGeom>
            <a:solidFill>
              <a:schemeClr val="bg2">
                <a:lumMod val="75000"/>
              </a:schemeClr>
            </a:solidFill>
          </p:spPr>
          <p:txBody>
            <a:bodyPr wrap="square" rtlCol="0">
              <a:spAutoFit/>
            </a:bodyPr>
            <a:lstStyle/>
            <a:p>
              <a:endParaRPr kumimoji="1" lang="ja-JP" altLang="en-US" sz="1350" dirty="0"/>
            </a:p>
          </p:txBody>
        </p:sp>
        <p:sp>
          <p:nvSpPr>
            <p:cNvPr id="8" name="テキスト ボックス 7">
              <a:extLst>
                <a:ext uri="{FF2B5EF4-FFF2-40B4-BE49-F238E27FC236}">
                  <a16:creationId xmlns:a16="http://schemas.microsoft.com/office/drawing/2014/main" id="{89DD8E4C-110D-4234-8518-34587CCC00BA}"/>
                </a:ext>
              </a:extLst>
            </p:cNvPr>
            <p:cNvSpPr txBox="1"/>
            <p:nvPr/>
          </p:nvSpPr>
          <p:spPr>
            <a:xfrm>
              <a:off x="481852" y="3757982"/>
              <a:ext cx="2485355" cy="415498"/>
            </a:xfrm>
            <a:prstGeom prst="rect">
              <a:avLst/>
            </a:prstGeom>
            <a:noFill/>
          </p:spPr>
          <p:txBody>
            <a:bodyPr wrap="square" rtlCol="0">
              <a:spAutoFit/>
            </a:bodyPr>
            <a:lstStyle/>
            <a:p>
              <a:pPr algn="ctr"/>
              <a:r>
                <a:rPr kumimoji="1" lang="en-US" altLang="ja-JP" sz="2100" dirty="0"/>
                <a:t>[</a:t>
              </a:r>
              <a:r>
                <a:rPr kumimoji="1" lang="ja-JP" altLang="en-US" sz="2100" dirty="0"/>
                <a:t>分散表現</a:t>
              </a:r>
              <a:r>
                <a:rPr kumimoji="1" lang="en-US" altLang="ja-JP" sz="2100" dirty="0"/>
                <a:t>]</a:t>
              </a:r>
              <a:endParaRPr kumimoji="1" lang="ja-JP" altLang="en-US" sz="2100" dirty="0"/>
            </a:p>
          </p:txBody>
        </p:sp>
        <p:sp>
          <p:nvSpPr>
            <p:cNvPr id="9" name="正方形/長方形 8">
              <a:extLst>
                <a:ext uri="{FF2B5EF4-FFF2-40B4-BE49-F238E27FC236}">
                  <a16:creationId xmlns:a16="http://schemas.microsoft.com/office/drawing/2014/main" id="{92E27F7E-84EC-42AC-9627-6082EBEEFCE9}"/>
                </a:ext>
              </a:extLst>
            </p:cNvPr>
            <p:cNvSpPr/>
            <p:nvPr/>
          </p:nvSpPr>
          <p:spPr>
            <a:xfrm>
              <a:off x="449646" y="4307089"/>
              <a:ext cx="2569935" cy="1131079"/>
            </a:xfrm>
            <a:prstGeom prst="rect">
              <a:avLst/>
            </a:prstGeom>
          </p:spPr>
          <p:txBody>
            <a:bodyPr wrap="square">
              <a:spAutoFit/>
            </a:bodyPr>
            <a:lstStyle/>
            <a:p>
              <a:pPr algn="ctr"/>
              <a:r>
                <a:rPr lang="en-US" altLang="ja-JP" sz="1350" dirty="0"/>
                <a:t>[[0.0012, -0.0042, … , 0.0034],</a:t>
              </a:r>
            </a:p>
            <a:p>
              <a:pPr algn="ctr"/>
              <a:r>
                <a:rPr lang="en-US" altLang="ja-JP" sz="1350" dirty="0"/>
                <a:t>[-0.0113, 0.0607, … , 0.0255],</a:t>
              </a:r>
              <a:endParaRPr kumimoji="1" lang="ja-JP" altLang="en-US" sz="1350" dirty="0"/>
            </a:p>
            <a:p>
              <a:pPr algn="ctr"/>
              <a:r>
                <a:rPr kumimoji="1" lang="ja-JP" altLang="en-US" sz="1350" dirty="0"/>
                <a:t>・</a:t>
              </a:r>
              <a:endParaRPr kumimoji="1" lang="en-US" altLang="ja-JP" sz="1350" dirty="0"/>
            </a:p>
            <a:p>
              <a:pPr algn="ctr"/>
              <a:r>
                <a:rPr kumimoji="1" lang="ja-JP" altLang="en-US" sz="1350" dirty="0"/>
                <a:t>・</a:t>
              </a:r>
              <a:endParaRPr kumimoji="1" lang="en-US" altLang="ja-JP" sz="1350" dirty="0"/>
            </a:p>
            <a:p>
              <a:pPr algn="ctr"/>
              <a:r>
                <a:rPr lang="en-US" altLang="ja-JP" sz="1350" dirty="0"/>
                <a:t>[0.0067, -0.3421, … , 0.0345]]</a:t>
              </a:r>
              <a:endParaRPr kumimoji="1" lang="ja-JP" altLang="en-US" sz="1350" dirty="0"/>
            </a:p>
          </p:txBody>
        </p:sp>
        <p:sp>
          <p:nvSpPr>
            <p:cNvPr id="10" name="正方形/長方形 9">
              <a:extLst>
                <a:ext uri="{FF2B5EF4-FFF2-40B4-BE49-F238E27FC236}">
                  <a16:creationId xmlns:a16="http://schemas.microsoft.com/office/drawing/2014/main" id="{3E265851-E25C-4C32-8F86-9A963A687AB1}"/>
                </a:ext>
              </a:extLst>
            </p:cNvPr>
            <p:cNvSpPr/>
            <p:nvPr/>
          </p:nvSpPr>
          <p:spPr>
            <a:xfrm>
              <a:off x="-167511" y="5775719"/>
              <a:ext cx="3804247"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a:t>
              </a:r>
              <a:r>
                <a:rPr kumimoji="1" lang="en-US" altLang="ja-JP" dirty="0"/>
                <a:t>300)</a:t>
              </a:r>
              <a:endParaRPr kumimoji="1" lang="ja-JP" altLang="en-US" dirty="0"/>
            </a:p>
          </p:txBody>
        </p:sp>
        <p:sp>
          <p:nvSpPr>
            <p:cNvPr id="11" name="矢印: 下 10">
              <a:extLst>
                <a:ext uri="{FF2B5EF4-FFF2-40B4-BE49-F238E27FC236}">
                  <a16:creationId xmlns:a16="http://schemas.microsoft.com/office/drawing/2014/main" id="{493DFD1F-2DD7-44CF-B830-754B4B0A902F}"/>
                </a:ext>
              </a:extLst>
            </p:cNvPr>
            <p:cNvSpPr/>
            <p:nvPr/>
          </p:nvSpPr>
          <p:spPr>
            <a:xfrm rot="16200000">
              <a:off x="3272212" y="4444764"/>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FC65F488-F3D1-4751-8171-D6067EE098CF}"/>
                </a:ext>
              </a:extLst>
            </p:cNvPr>
            <p:cNvSpPr txBox="1"/>
            <p:nvPr/>
          </p:nvSpPr>
          <p:spPr>
            <a:xfrm>
              <a:off x="4037621" y="3245405"/>
              <a:ext cx="1185899" cy="415498"/>
            </a:xfrm>
            <a:prstGeom prst="rect">
              <a:avLst/>
            </a:prstGeom>
            <a:noFill/>
          </p:spPr>
          <p:txBody>
            <a:bodyPr wrap="square" rtlCol="0">
              <a:spAutoFit/>
            </a:bodyPr>
            <a:lstStyle/>
            <a:p>
              <a:pPr algn="ctr"/>
              <a:r>
                <a:rPr kumimoji="1" lang="en-US" altLang="ja-JP" sz="2100" dirty="0"/>
                <a:t>[</a:t>
              </a:r>
              <a:r>
                <a:rPr kumimoji="1" lang="ja-JP" altLang="en-US" sz="2100" dirty="0"/>
                <a:t>識別器</a:t>
              </a:r>
              <a:r>
                <a:rPr kumimoji="1" lang="en-US" altLang="ja-JP" sz="2100" dirty="0"/>
                <a:t>]</a:t>
              </a:r>
              <a:endParaRPr kumimoji="1" lang="ja-JP" altLang="en-US" sz="2100" dirty="0"/>
            </a:p>
          </p:txBody>
        </p:sp>
        <p:sp>
          <p:nvSpPr>
            <p:cNvPr id="13" name="楕円 12">
              <a:extLst>
                <a:ext uri="{FF2B5EF4-FFF2-40B4-BE49-F238E27FC236}">
                  <a16:creationId xmlns:a16="http://schemas.microsoft.com/office/drawing/2014/main" id="{FAF21566-D83C-4586-BF8B-755EED887D42}"/>
                </a:ext>
              </a:extLst>
            </p:cNvPr>
            <p:cNvSpPr/>
            <p:nvPr/>
          </p:nvSpPr>
          <p:spPr>
            <a:xfrm>
              <a:off x="4297194" y="362853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14" name="楕円 13">
              <a:extLst>
                <a:ext uri="{FF2B5EF4-FFF2-40B4-BE49-F238E27FC236}">
                  <a16:creationId xmlns:a16="http://schemas.microsoft.com/office/drawing/2014/main" id="{ECA4A262-0E89-4B1B-A2ED-B3AEEFB7F2C5}"/>
                </a:ext>
              </a:extLst>
            </p:cNvPr>
            <p:cNvSpPr/>
            <p:nvPr/>
          </p:nvSpPr>
          <p:spPr>
            <a:xfrm>
              <a:off x="4284340" y="4598006"/>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SVM</a:t>
              </a:r>
              <a:endParaRPr kumimoji="1" lang="ja-JP" altLang="en-US" sz="1100" b="1" dirty="0"/>
            </a:p>
          </p:txBody>
        </p:sp>
        <p:sp>
          <p:nvSpPr>
            <p:cNvPr id="15" name="楕円 14">
              <a:extLst>
                <a:ext uri="{FF2B5EF4-FFF2-40B4-BE49-F238E27FC236}">
                  <a16:creationId xmlns:a16="http://schemas.microsoft.com/office/drawing/2014/main" id="{D7ADF2F7-C9DE-449F-9C8F-7A2FAE3602D3}"/>
                </a:ext>
              </a:extLst>
            </p:cNvPr>
            <p:cNvSpPr/>
            <p:nvPr/>
          </p:nvSpPr>
          <p:spPr>
            <a:xfrm>
              <a:off x="4297194" y="5610401"/>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RF</a:t>
              </a:r>
              <a:endParaRPr kumimoji="1" lang="ja-JP" altLang="en-US" b="1" dirty="0"/>
            </a:p>
          </p:txBody>
        </p:sp>
        <p:sp>
          <p:nvSpPr>
            <p:cNvPr id="16" name="矢印: 下 15">
              <a:extLst>
                <a:ext uri="{FF2B5EF4-FFF2-40B4-BE49-F238E27FC236}">
                  <a16:creationId xmlns:a16="http://schemas.microsoft.com/office/drawing/2014/main" id="{3AAF6247-298A-4C4C-8F3B-2AD8521F5D85}"/>
                </a:ext>
              </a:extLst>
            </p:cNvPr>
            <p:cNvSpPr/>
            <p:nvPr/>
          </p:nvSpPr>
          <p:spPr>
            <a:xfrm rot="16200000">
              <a:off x="5548727" y="4461029"/>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テキスト ボックス 16">
              <a:extLst>
                <a:ext uri="{FF2B5EF4-FFF2-40B4-BE49-F238E27FC236}">
                  <a16:creationId xmlns:a16="http://schemas.microsoft.com/office/drawing/2014/main" id="{FDAA08AB-673A-4EC3-A729-42679C412040}"/>
                </a:ext>
              </a:extLst>
            </p:cNvPr>
            <p:cNvSpPr txBox="1"/>
            <p:nvPr/>
          </p:nvSpPr>
          <p:spPr>
            <a:xfrm>
              <a:off x="5340172" y="4281041"/>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8" name="テキスト ボックス 17">
              <a:extLst>
                <a:ext uri="{FF2B5EF4-FFF2-40B4-BE49-F238E27FC236}">
                  <a16:creationId xmlns:a16="http://schemas.microsoft.com/office/drawing/2014/main" id="{576CAC41-D506-4A49-894C-B3A9E55143FC}"/>
                </a:ext>
              </a:extLst>
            </p:cNvPr>
            <p:cNvSpPr txBox="1"/>
            <p:nvPr/>
          </p:nvSpPr>
          <p:spPr>
            <a:xfrm>
              <a:off x="4249554" y="4281039"/>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9" name="テキスト ボックス 18">
              <a:extLst>
                <a:ext uri="{FF2B5EF4-FFF2-40B4-BE49-F238E27FC236}">
                  <a16:creationId xmlns:a16="http://schemas.microsoft.com/office/drawing/2014/main" id="{3E01C64C-70B4-4194-9083-F7A142944897}"/>
                </a:ext>
              </a:extLst>
            </p:cNvPr>
            <p:cNvSpPr txBox="1"/>
            <p:nvPr/>
          </p:nvSpPr>
          <p:spPr>
            <a:xfrm>
              <a:off x="4236701" y="5291955"/>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20" name="テキスト ボックス 19">
              <a:extLst>
                <a:ext uri="{FF2B5EF4-FFF2-40B4-BE49-F238E27FC236}">
                  <a16:creationId xmlns:a16="http://schemas.microsoft.com/office/drawing/2014/main" id="{08EEFF1F-5753-49CE-95B2-42CF3D8C30ED}"/>
                </a:ext>
              </a:extLst>
            </p:cNvPr>
            <p:cNvSpPr txBox="1"/>
            <p:nvPr/>
          </p:nvSpPr>
          <p:spPr>
            <a:xfrm>
              <a:off x="6526068" y="3999214"/>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21" name="テキスト ボックス 20">
              <a:extLst>
                <a:ext uri="{FF2B5EF4-FFF2-40B4-BE49-F238E27FC236}">
                  <a16:creationId xmlns:a16="http://schemas.microsoft.com/office/drawing/2014/main" id="{6DF44678-8903-4CD6-9106-0515560AB244}"/>
                </a:ext>
              </a:extLst>
            </p:cNvPr>
            <p:cNvSpPr txBox="1"/>
            <p:nvPr/>
          </p:nvSpPr>
          <p:spPr>
            <a:xfrm>
              <a:off x="6604804" y="3242223"/>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22" name="テキスト ボックス 21">
              <a:extLst>
                <a:ext uri="{FF2B5EF4-FFF2-40B4-BE49-F238E27FC236}">
                  <a16:creationId xmlns:a16="http://schemas.microsoft.com/office/drawing/2014/main" id="{9779F1F8-0854-4DB4-87A5-7C30FAF809FE}"/>
                </a:ext>
              </a:extLst>
            </p:cNvPr>
            <p:cNvSpPr txBox="1"/>
            <p:nvPr/>
          </p:nvSpPr>
          <p:spPr>
            <a:xfrm>
              <a:off x="6526068" y="4924123"/>
              <a:ext cx="1759492" cy="715581"/>
            </a:xfrm>
            <a:prstGeom prst="rect">
              <a:avLst/>
            </a:prstGeom>
            <a:noFill/>
          </p:spPr>
          <p:txBody>
            <a:bodyPr wrap="square" rtlCol="0">
              <a:spAutoFit/>
            </a:bodyPr>
            <a:lstStyle/>
            <a:p>
              <a:pPr algn="ctr"/>
              <a:r>
                <a:rPr kumimoji="1" lang="ja-JP" altLang="en-US" sz="4050" dirty="0">
                  <a:solidFill>
                    <a:schemeClr val="accent3">
                      <a:lumMod val="40000"/>
                      <a:lumOff val="60000"/>
                    </a:schemeClr>
                  </a:solidFill>
                </a:rPr>
                <a:t>その他</a:t>
              </a:r>
            </a:p>
          </p:txBody>
        </p:sp>
        <p:sp>
          <p:nvSpPr>
            <p:cNvPr id="23" name="テキスト ボックス 22">
              <a:extLst>
                <a:ext uri="{FF2B5EF4-FFF2-40B4-BE49-F238E27FC236}">
                  <a16:creationId xmlns:a16="http://schemas.microsoft.com/office/drawing/2014/main" id="{586A7433-E14C-4C29-BD5B-7CDC5F9A7131}"/>
                </a:ext>
              </a:extLst>
            </p:cNvPr>
            <p:cNvSpPr txBox="1"/>
            <p:nvPr/>
          </p:nvSpPr>
          <p:spPr>
            <a:xfrm>
              <a:off x="7011944" y="4668757"/>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grpSp>
      <p:cxnSp>
        <p:nvCxnSpPr>
          <p:cNvPr id="24" name="直線矢印コネクタ 23">
            <a:extLst>
              <a:ext uri="{FF2B5EF4-FFF2-40B4-BE49-F238E27FC236}">
                <a16:creationId xmlns:a16="http://schemas.microsoft.com/office/drawing/2014/main" id="{A044C79F-1051-4DE3-9E3A-3D3F8F4FFE5E}"/>
              </a:ext>
            </a:extLst>
          </p:cNvPr>
          <p:cNvCxnSpPr>
            <a:cxnSpLocks/>
          </p:cNvCxnSpPr>
          <p:nvPr/>
        </p:nvCxnSpPr>
        <p:spPr>
          <a:xfrm flipV="1">
            <a:off x="2854943" y="5405021"/>
            <a:ext cx="817734" cy="6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0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26" name="コンテンツ プレースホルダー 2">
                <a:extLst>
                  <a:ext uri="{FF2B5EF4-FFF2-40B4-BE49-F238E27FC236}">
                    <a16:creationId xmlns:a16="http://schemas.microsoft.com/office/drawing/2014/main" id="{C26D760F-E333-4659-ACD5-3B028509B812}"/>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18" name="テキスト ボックス 17">
              <a:extLst>
                <a:ext uri="{FF2B5EF4-FFF2-40B4-BE49-F238E27FC236}">
                  <a16:creationId xmlns:a16="http://schemas.microsoft.com/office/drawing/2014/main" id="{35ABF73B-5A28-484F-9143-365BA297F2DB}"/>
                </a:ext>
              </a:extLst>
            </p:cNvPr>
            <p:cNvSpPr txBox="1"/>
            <p:nvPr/>
          </p:nvSpPr>
          <p:spPr>
            <a:xfrm>
              <a:off x="2143259" y="1760853"/>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0" name="直線矢印コネクタ 19">
              <a:extLst>
                <a:ext uri="{FF2B5EF4-FFF2-40B4-BE49-F238E27FC236}">
                  <a16:creationId xmlns:a16="http://schemas.microsoft.com/office/drawing/2014/main" id="{FC516067-AB30-4FED-9801-B2D36AF72931}"/>
                </a:ext>
              </a:extLst>
            </p:cNvPr>
            <p:cNvCxnSpPr>
              <a:cxnSpLocks/>
              <a:stCxn id="18" idx="2"/>
            </p:cNvCxnSpPr>
            <p:nvPr/>
          </p:nvCxnSpPr>
          <p:spPr>
            <a:xfrm>
              <a:off x="2734585" y="2407184"/>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cxnSp>
        <p:nvCxnSpPr>
          <p:cNvPr id="21" name="直線矢印コネクタ 20">
            <a:extLst>
              <a:ext uri="{FF2B5EF4-FFF2-40B4-BE49-F238E27FC236}">
                <a16:creationId xmlns:a16="http://schemas.microsoft.com/office/drawing/2014/main" id="{4F91C742-BE3E-4EF4-BD85-1260C1BABF03}"/>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46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56BFB258-F3B5-44C9-A48A-9CBAF0437291}"/>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30" name="コンテンツ プレースホルダー 2">
                <a:extLst>
                  <a:ext uri="{FF2B5EF4-FFF2-40B4-BE49-F238E27FC236}">
                    <a16:creationId xmlns:a16="http://schemas.microsoft.com/office/drawing/2014/main" id="{56BFB258-F3B5-44C9-A48A-9CBAF0437291}"/>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sp>
        <p:nvSpPr>
          <p:cNvPr id="22" name="思考の吹き出し: 雲形 21">
            <a:extLst>
              <a:ext uri="{FF2B5EF4-FFF2-40B4-BE49-F238E27FC236}">
                <a16:creationId xmlns:a16="http://schemas.microsoft.com/office/drawing/2014/main" id="{12DCC1A8-20CC-42D3-A490-8A8353DF0148}"/>
              </a:ext>
            </a:extLst>
          </p:cNvPr>
          <p:cNvSpPr/>
          <p:nvPr/>
        </p:nvSpPr>
        <p:spPr>
          <a:xfrm>
            <a:off x="3935001" y="2258604"/>
            <a:ext cx="3358597" cy="1915071"/>
          </a:xfrm>
          <a:prstGeom prst="cloudCallout">
            <a:avLst>
              <a:gd name="adj1" fmla="val -47704"/>
              <a:gd name="adj2" fmla="val 77948"/>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B54B"/>
                </a:solidFill>
              </a:rPr>
              <a:t>時系列</a:t>
            </a:r>
            <a:r>
              <a:rPr kumimoji="1" lang="ja-JP" altLang="en-US" dirty="0"/>
              <a:t>を考慮した</a:t>
            </a:r>
            <a:endParaRPr kumimoji="1" lang="en-US" altLang="ja-JP" dirty="0"/>
          </a:p>
          <a:p>
            <a:pPr algn="ctr"/>
            <a:r>
              <a:rPr kumimoji="1" lang="ja-JP" altLang="en-US" dirty="0"/>
              <a:t>分散表現に変換</a:t>
            </a:r>
            <a:endParaRPr kumimoji="1" lang="en-US" altLang="ja-JP" dirty="0"/>
          </a:p>
          <a:p>
            <a:pPr algn="ctr"/>
            <a:r>
              <a:rPr kumimoji="1" lang="ja-JP" altLang="en-US" dirty="0"/>
              <a:t>できるのでは？</a:t>
            </a:r>
          </a:p>
        </p:txBody>
      </p:sp>
      <p:sp>
        <p:nvSpPr>
          <p:cNvPr id="23" name="テキスト ボックス 22">
            <a:extLst>
              <a:ext uri="{FF2B5EF4-FFF2-40B4-BE49-F238E27FC236}">
                <a16:creationId xmlns:a16="http://schemas.microsoft.com/office/drawing/2014/main" id="{203AFF7D-DD13-478B-BA25-AE90FCB61B99}"/>
              </a:ext>
            </a:extLst>
          </p:cNvPr>
          <p:cNvSpPr txBox="1"/>
          <p:nvPr/>
        </p:nvSpPr>
        <p:spPr>
          <a:xfrm>
            <a:off x="2380405" y="3915607"/>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5" name="直線矢印コネクタ 24">
            <a:extLst>
              <a:ext uri="{FF2B5EF4-FFF2-40B4-BE49-F238E27FC236}">
                <a16:creationId xmlns:a16="http://schemas.microsoft.com/office/drawing/2014/main" id="{0B822D93-F178-4359-9646-44C4D19ECB53}"/>
              </a:ext>
            </a:extLst>
          </p:cNvPr>
          <p:cNvCxnSpPr>
            <a:cxnSpLocks/>
            <a:stCxn id="23" idx="2"/>
          </p:cNvCxnSpPr>
          <p:nvPr/>
        </p:nvCxnSpPr>
        <p:spPr>
          <a:xfrm>
            <a:off x="2971731" y="4561938"/>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DEB207-4223-46DC-B5D2-622982F45B97}"/>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&lt;pad&gt;</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Tree>
    <p:extLst>
      <p:ext uri="{BB962C8B-B14F-4D97-AF65-F5344CB8AC3E}">
        <p14:creationId xmlns:p14="http://schemas.microsoft.com/office/powerpoint/2010/main" val="3553593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昨日 </a:t>
            </a:r>
            <a:r>
              <a:rPr kumimoji="1" lang="en-US" altLang="ja-JP" sz="1400" b="1" dirty="0"/>
              <a:t>…</a:t>
            </a:r>
          </a:p>
          <a:p>
            <a:pPr algn="ctr"/>
            <a:r>
              <a:rPr kumimoji="1" lang="ja-JP" altLang="en-US" sz="1400" b="1" dirty="0"/>
              <a:t>見てたからな</a:t>
            </a:r>
            <a:r>
              <a:rPr kumimoji="1" lang="en-US" altLang="ja-JP" sz="1400" b="1" dirty="0"/>
              <a:t>…</a:t>
            </a:r>
            <a:endParaRPr kumimoji="1" lang="ja-JP" altLang="en-US" sz="1400" b="1" dirty="0"/>
          </a:p>
        </p:txBody>
      </p:sp>
    </p:spTree>
    <p:extLst>
      <p:ext uri="{BB962C8B-B14F-4D97-AF65-F5344CB8AC3E}">
        <p14:creationId xmlns:p14="http://schemas.microsoft.com/office/powerpoint/2010/main" val="44475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 </a:t>
            </a:r>
            <a:r>
              <a:rPr lang="en-US" altLang="ja-JP" sz="2400" dirty="0">
                <a:solidFill>
                  <a:schemeClr val="tx1">
                    <a:lumMod val="95000"/>
                  </a:schemeClr>
                </a:solidFill>
              </a:rPr>
              <a:t>F </a:t>
            </a:r>
            <a:r>
              <a:rPr lang="ja-JP" altLang="en-US" sz="2400" dirty="0">
                <a:solidFill>
                  <a:schemeClr val="tx1">
                    <a:lumMod val="95000"/>
                  </a:schemeClr>
                </a:solidFill>
              </a:rPr>
              <a:t>値</a:t>
            </a:r>
            <a:r>
              <a:rPr lang="en-US" altLang="ja-JP" sz="2400" dirty="0">
                <a:solidFill>
                  <a:schemeClr val="tx1">
                    <a:lumMod val="95000"/>
                  </a:schemeClr>
                </a:solidFill>
              </a:rPr>
              <a:t>							</a:t>
            </a:r>
            <a:r>
              <a:rPr lang="ja-JP" altLang="en-US" sz="2400" dirty="0">
                <a:solidFill>
                  <a:schemeClr val="tx1">
                    <a:lumMod val="95000"/>
                  </a:schemeClr>
                </a:solidFill>
              </a:rPr>
              <a:t>が最大となるエポックを採用</a:t>
            </a: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5.0 </m:t>
                                </m:r>
                                <m:r>
                                  <a:rPr kumimoji="1" lang="en-US" altLang="ja-JP" sz="2000" b="0" i="1" smtClean="0">
                                    <a:latin typeface="Cambria Math" panose="02040503050406030204" pitchFamily="18" charset="0"/>
                                    <a:ea typeface="Cambria Math" panose="02040503050406030204" pitchFamily="18" charset="0"/>
                                  </a:rPr>
                                  <m:t>× </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10</m:t>
                                    </m:r>
                                  </m:e>
                                  <m:sup>
                                    <m:r>
                                      <a:rPr kumimoji="1" lang="en-US" altLang="ja-JP" sz="2000" b="0" i="1" smtClean="0">
                                        <a:latin typeface="Cambria Math" panose="02040503050406030204" pitchFamily="18" charset="0"/>
                                        <a:ea typeface="Cambria Math" panose="02040503050406030204" pitchFamily="18" charset="0"/>
                                      </a:rPr>
                                      <m:t>−6</m:t>
                                    </m:r>
                                  </m:sup>
                                </m:sSup>
                              </m:oMath>
                            </m:oMathPara>
                          </a14:m>
                          <a:endParaRPr kumimoji="1" lang="ja-JP" altLang="en-US" sz="1800" dirty="0"/>
                        </a:p>
                      </a:txBody>
                      <a:tcPr marL="68580" marR="68580" marT="34290" marB="34290" anchor="ct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endParaRPr lang="ja-JP"/>
                        </a:p>
                      </a:txBody>
                      <a:tcPr marL="68580" marR="68580" marT="34290" marB="34290" anchor="ctr">
                        <a:blipFill>
                          <a:blip r:embed="rId3"/>
                          <a:stretch>
                            <a:fillRect l="-100741" t="-424242" r="-1111" b="-374242"/>
                          </a:stretch>
                        </a:blipFill>
                      </a:tcP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00942615"/>
              </p:ext>
            </p:extLst>
          </p:nvPr>
        </p:nvGraphicFramePr>
        <p:xfrm>
          <a:off x="4991714" y="1799645"/>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実験１</a:t>
                      </a:r>
                      <a:r>
                        <a:rPr kumimoji="1" lang="en-US" altLang="ja-JP" sz="2100" dirty="0"/>
                        <a:t>] 3</a:t>
                      </a:r>
                      <a:r>
                        <a:rPr kumimoji="1" lang="ja-JP" altLang="en-US" sz="2100" dirty="0"/>
                        <a:t>層</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300</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a:t>tanh </a:t>
                      </a:r>
                      <a:r>
                        <a:rPr kumimoji="1" lang="en-US" altLang="ja-JP" sz="1800" baseline="50000"/>
                        <a:t>*1</a:t>
                      </a:r>
                      <a:endParaRPr kumimoji="1" lang="en-US" altLang="ja-JP" sz="180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6271115" y="4011952"/>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graphicFrame>
        <p:nvGraphicFramePr>
          <p:cNvPr id="8" name="表 7">
            <a:extLst>
              <a:ext uri="{FF2B5EF4-FFF2-40B4-BE49-F238E27FC236}">
                <a16:creationId xmlns:a16="http://schemas.microsoft.com/office/drawing/2014/main" id="{E72E4203-1E33-41E4-9E64-2B83B90F254A}"/>
              </a:ext>
            </a:extLst>
          </p:cNvPr>
          <p:cNvGraphicFramePr>
            <a:graphicFrameLocks noGrp="1"/>
          </p:cNvGraphicFramePr>
          <p:nvPr>
            <p:extLst>
              <p:ext uri="{D42A27DB-BD31-4B8C-83A1-F6EECF244321}">
                <p14:modId xmlns:p14="http://schemas.microsoft.com/office/powerpoint/2010/main" val="1741575202"/>
              </p:ext>
            </p:extLst>
          </p:nvPr>
        </p:nvGraphicFramePr>
        <p:xfrm>
          <a:off x="4991714" y="4364083"/>
          <a:ext cx="3293844" cy="113538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実験２</a:t>
                      </a:r>
                      <a:r>
                        <a:rPr kumimoji="1" lang="en-US" altLang="ja-JP" sz="2100" dirty="0"/>
                        <a:t>] LSTM</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505142670"/>
                  </a:ext>
                </a:extLst>
              </a:tr>
            </a:tbl>
          </a:graphicData>
        </a:graphic>
      </p:graphicFrame>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3" name="テキスト ボックス 2">
            <a:extLst>
              <a:ext uri="{FF2B5EF4-FFF2-40B4-BE49-F238E27FC236}">
                <a16:creationId xmlns:a16="http://schemas.microsoft.com/office/drawing/2014/main" id="{AF36D5BE-FE49-45CE-8BBC-0E5CAF549DDD}"/>
              </a:ext>
            </a:extLst>
          </p:cNvPr>
          <p:cNvSpPr txBox="1"/>
          <p:nvPr/>
        </p:nvSpPr>
        <p:spPr>
          <a:xfrm>
            <a:off x="1088967" y="2069869"/>
            <a:ext cx="7040880" cy="2492990"/>
          </a:xfrm>
          <a:prstGeom prst="rect">
            <a:avLst/>
          </a:prstGeom>
          <a:noFill/>
        </p:spPr>
        <p:txBody>
          <a:bodyPr wrap="square" rtlCol="0">
            <a:spAutoFit/>
          </a:bodyPr>
          <a:lstStyle/>
          <a:p>
            <a:r>
              <a:rPr kumimoji="1" lang="ja-JP" altLang="en-US" sz="3600" dirty="0"/>
              <a:t>クラス重み</a:t>
            </a:r>
            <a:endParaRPr kumimoji="1" lang="en-US" altLang="ja-JP" sz="3600" dirty="0"/>
          </a:p>
          <a:p>
            <a:endParaRPr kumimoji="1" lang="en-US" altLang="ja-JP" sz="2000" dirty="0"/>
          </a:p>
          <a:p>
            <a:r>
              <a:rPr kumimoji="1" lang="ja-JP" altLang="en-US" sz="2000" dirty="0"/>
              <a:t>多くのタッチにおいて</a:t>
            </a:r>
            <a:r>
              <a:rPr kumimoji="1" lang="en-US" altLang="ja-JP" sz="2000" dirty="0"/>
              <a:t>,</a:t>
            </a:r>
          </a:p>
          <a:p>
            <a:r>
              <a:rPr kumimoji="1" lang="ja-JP" altLang="en-US" sz="2000" dirty="0"/>
              <a:t>正例は負例に対してデータ数が非常に少ない不均衡データ</a:t>
            </a:r>
            <a:endParaRPr kumimoji="1" lang="en-US" altLang="ja-JP" sz="2000" dirty="0"/>
          </a:p>
          <a:p>
            <a:endParaRPr kumimoji="1" lang="en-US" altLang="ja-JP" sz="2000" dirty="0"/>
          </a:p>
          <a:p>
            <a:pPr marL="342900" indent="-342900">
              <a:buFont typeface="Symbol" panose="05050102010706020507" pitchFamily="18" charset="2"/>
              <a:buChar char="Þ"/>
            </a:pPr>
            <a:r>
              <a:rPr kumimoji="1" lang="ja-JP" altLang="en-US" sz="2000" dirty="0"/>
              <a:t>訓練用データにおける各ラベルのデータ数の逆数を</a:t>
            </a:r>
            <a:r>
              <a:rPr kumimoji="1" lang="en-US" altLang="ja-JP" sz="2000" dirty="0"/>
              <a:t>       </a:t>
            </a:r>
            <a:r>
              <a:rPr kumimoji="1" lang="ja-JP" altLang="en-US" sz="2000" dirty="0"/>
              <a:t>クラス重みとして設定</a:t>
            </a:r>
            <a:endParaRPr kumimoji="1" lang="en-US" altLang="ja-JP" sz="2000" dirty="0"/>
          </a:p>
        </p:txBody>
      </p:sp>
      <p:sp>
        <p:nvSpPr>
          <p:cNvPr id="9" name="スライド番号プレースホルダー 4">
            <a:extLst>
              <a:ext uri="{FF2B5EF4-FFF2-40B4-BE49-F238E27FC236}">
                <a16:creationId xmlns:a16="http://schemas.microsoft.com/office/drawing/2014/main" id="{180A757A-5D3D-4FFE-8BE4-C2E6F1417098}"/>
              </a:ext>
            </a:extLst>
          </p:cNvPr>
          <p:cNvSpPr>
            <a:spLocks noGrp="1"/>
          </p:cNvSpPr>
          <p:nvPr>
            <p:ph type="sldNum" sz="quarter" idx="12"/>
          </p:nvPr>
        </p:nvSpPr>
        <p:spPr>
          <a:xfrm>
            <a:off x="7144338" y="6178260"/>
            <a:ext cx="1186347" cy="365125"/>
          </a:xfrm>
        </p:spPr>
        <p:txBody>
          <a:bodyPr/>
          <a:lstStyle/>
          <a:p>
            <a:fld id="{84E5AB44-6C43-4864-84E5-D75B94A07FCF}" type="slidenum">
              <a:rPr kumimoji="1" lang="ja-JP" altLang="en-US" smtClean="0"/>
              <a:t>35</a:t>
            </a:fld>
            <a:endParaRPr kumimoji="1" lang="ja-JP" altLang="en-US" dirty="0"/>
          </a:p>
        </p:txBody>
      </p:sp>
    </p:spTree>
    <p:extLst>
      <p:ext uri="{BB962C8B-B14F-4D97-AF65-F5344CB8AC3E}">
        <p14:creationId xmlns:p14="http://schemas.microsoft.com/office/powerpoint/2010/main" val="341654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617069539"/>
              </p:ext>
            </p:extLst>
          </p:nvPr>
        </p:nvGraphicFramePr>
        <p:xfrm>
          <a:off x="2080230" y="1677277"/>
          <a:ext cx="4981161" cy="4022480"/>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r>
                        <a:rPr kumimoji="1" lang="ja-JP" altLang="en-US" sz="2100" dirty="0">
                          <a:solidFill>
                            <a:schemeClr val="tx1"/>
                          </a:solidFill>
                        </a:rPr>
                        <a:t>識別器</a:t>
                      </a: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r>
                        <a:rPr kumimoji="1" lang="en-US" altLang="ja-JP" sz="1800" b="1" baseline="50000" dirty="0">
                          <a:solidFill>
                            <a:schemeClr val="tx1"/>
                          </a:solidFill>
                        </a:rPr>
                        <a:t>*1</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400" b="1" dirty="0"/>
                        <a:t>MLP</a:t>
                      </a:r>
                      <a:endParaRPr kumimoji="1" lang="ja-JP" altLang="en-US" sz="2400" b="1" dirty="0"/>
                    </a:p>
                  </a:txBody>
                  <a:tcPr marL="68580" marR="68580" marT="34290" marB="34290" anchor="ctr"/>
                </a:tc>
                <a:tc>
                  <a:txBody>
                    <a:bodyPr/>
                    <a:lstStyle/>
                    <a:p>
                      <a:pPr algn="ctr"/>
                      <a:r>
                        <a:rPr kumimoji="1" lang="en-US" altLang="ja-JP" sz="2000" u="none" dirty="0">
                          <a:solidFill>
                            <a:schemeClr val="tx1"/>
                          </a:solidFill>
                        </a:rPr>
                        <a:t>0.66</a:t>
                      </a:r>
                      <a:endParaRPr kumimoji="1" lang="ja-JP" altLang="en-US" sz="2000" u="none" dirty="0">
                        <a:solidFill>
                          <a:schemeClr val="tx1"/>
                        </a:solidFill>
                      </a:endParaRPr>
                    </a:p>
                  </a:txBody>
                  <a:tcPr marL="68580" marR="68580" marT="34290" marB="34290" anchor="ctr"/>
                </a:tc>
                <a:tc>
                  <a:txBody>
                    <a:bodyPr/>
                    <a:lstStyle/>
                    <a:p>
                      <a:pPr algn="ctr"/>
                      <a:r>
                        <a:rPr kumimoji="1" lang="en-US" altLang="ja-JP" sz="2000" b="1" u="none" dirty="0">
                          <a:solidFill>
                            <a:srgbClr val="F4B54B"/>
                          </a:solidFill>
                        </a:rPr>
                        <a:t>0.32</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u="none" dirty="0">
                          <a:solidFill>
                            <a:srgbClr val="F4B54B"/>
                          </a:solidFill>
                        </a:rPr>
                        <a:t>0.31</a:t>
                      </a:r>
                      <a:endParaRPr kumimoji="1" lang="ja-JP" altLang="en-US" sz="20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400" b="1" dirty="0"/>
                        <a:t>SVM</a:t>
                      </a:r>
                      <a:endParaRPr kumimoji="1" lang="ja-JP" altLang="en-US" sz="2400" b="1" dirty="0"/>
                    </a:p>
                  </a:txBody>
                  <a:tcPr marL="68580" marR="68580" marT="34290" marB="34290" anchor="ctr"/>
                </a:tc>
                <a:tc>
                  <a:txBody>
                    <a:bodyPr/>
                    <a:lstStyle/>
                    <a:p>
                      <a:pPr algn="ctr"/>
                      <a:r>
                        <a:rPr kumimoji="1" lang="en-US" altLang="ja-JP" sz="2000" dirty="0">
                          <a:solidFill>
                            <a:schemeClr val="tx1"/>
                          </a:solidFill>
                        </a:rPr>
                        <a:t>0.65</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en-US" altLang="ja-JP" sz="1800" b="1" dirty="0"/>
                        <a:t>Random Forest</a:t>
                      </a:r>
                      <a:endParaRPr kumimoji="1" lang="ja-JP" altLang="en-US" sz="1800" b="1" dirty="0"/>
                    </a:p>
                  </a:txBody>
                  <a:tcPr marL="68580" marR="68580" marT="34290" marB="34290" anchor="ctr"/>
                </a:tc>
                <a:tc>
                  <a:txBody>
                    <a:bodyPr/>
                    <a:lstStyle/>
                    <a:p>
                      <a:pPr algn="ctr"/>
                      <a:r>
                        <a:rPr kumimoji="1" lang="en-US" altLang="ja-JP" sz="2000" dirty="0">
                          <a:solidFill>
                            <a:schemeClr val="tx1"/>
                          </a:solidFill>
                        </a:rPr>
                        <a:t>0.67</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0.20</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627953592"/>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F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6939775"/>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448773881"/>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79878192"/>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13003085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
        <p:nvSpPr>
          <p:cNvPr id="8" name="思考の吹き出し: 雲形 7">
            <a:extLst>
              <a:ext uri="{FF2B5EF4-FFF2-40B4-BE49-F238E27FC236}">
                <a16:creationId xmlns:a16="http://schemas.microsoft.com/office/drawing/2014/main" id="{13355E73-961D-45B8-B4D3-3093806CF527}"/>
              </a:ext>
            </a:extLst>
          </p:cNvPr>
          <p:cNvSpPr/>
          <p:nvPr/>
        </p:nvSpPr>
        <p:spPr>
          <a:xfrm>
            <a:off x="6661043" y="3046535"/>
            <a:ext cx="2321808" cy="1358916"/>
          </a:xfrm>
          <a:prstGeom prst="cloudCallout">
            <a:avLst>
              <a:gd name="adj1" fmla="val -38420"/>
              <a:gd name="adj2" fmla="val 79135"/>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B54B"/>
                </a:solidFill>
              </a:rPr>
              <a:t>時系列</a:t>
            </a:r>
            <a:r>
              <a:rPr kumimoji="1" lang="ja-JP" altLang="en-US" dirty="0"/>
              <a:t>考慮の</a:t>
            </a:r>
            <a:endParaRPr kumimoji="1" lang="en-US" altLang="ja-JP" dirty="0"/>
          </a:p>
          <a:p>
            <a:pPr algn="ctr"/>
            <a:r>
              <a:rPr kumimoji="1" lang="ja-JP" altLang="en-US" dirty="0"/>
              <a:t>有用性</a:t>
            </a:r>
            <a:endParaRPr kumimoji="1" lang="en-US" altLang="ja-JP" dirty="0"/>
          </a:p>
        </p:txBody>
      </p:sp>
    </p:spTree>
    <p:extLst>
      <p:ext uri="{BB962C8B-B14F-4D97-AF65-F5344CB8AC3E}">
        <p14:creationId xmlns:p14="http://schemas.microsoft.com/office/powerpoint/2010/main" val="212962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3242165"/>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Doc2Vec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・ベースラインを大きく上回る成果は出なかった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・時系列を考慮することの有用性を確認した</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08367" y="2006700"/>
            <a:ext cx="7777802" cy="4652516"/>
          </a:xfrm>
        </p:spPr>
        <p:txBody>
          <a:bodyPr>
            <a:normAutofit/>
          </a:bodyPr>
          <a:lstStyle/>
          <a:p>
            <a:pPr marL="0" indent="0">
              <a:buNone/>
            </a:pPr>
            <a:r>
              <a:rPr lang="ja-JP" altLang="en-US" sz="2400" dirty="0">
                <a:solidFill>
                  <a:schemeClr val="tx1">
                    <a:lumMod val="95000"/>
                  </a:schemeClr>
                </a:solidFill>
              </a:rPr>
              <a:t>・</a:t>
            </a:r>
            <a:r>
              <a:rPr lang="en-US" altLang="ja-JP" sz="2400" cap="none" dirty="0" err="1">
                <a:solidFill>
                  <a:schemeClr val="tx1">
                    <a:lumMod val="95000"/>
                  </a:schemeClr>
                </a:solidFill>
              </a:rPr>
              <a:t>optuna</a:t>
            </a:r>
            <a:r>
              <a:rPr lang="en-US" altLang="ja-JP" sz="2400" cap="none" dirty="0">
                <a:solidFill>
                  <a:schemeClr val="tx1">
                    <a:lumMod val="95000"/>
                  </a:schemeClr>
                </a:solidFill>
              </a:rPr>
              <a:t> </a:t>
            </a:r>
            <a:r>
              <a:rPr lang="ja-JP" altLang="en-US" sz="2400" cap="none" dirty="0">
                <a:solidFill>
                  <a:schemeClr val="tx1">
                    <a:lumMod val="95000"/>
                  </a:schemeClr>
                </a:solidFill>
              </a:rPr>
              <a:t>を用いたハイパーパラメータのチューニング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・漫画特有の文章表現の追加学習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・形態素の品詞に基づいた </a:t>
            </a:r>
            <a:r>
              <a:rPr lang="en-US" altLang="ja-JP" sz="2400" cap="none" dirty="0">
                <a:solidFill>
                  <a:schemeClr val="tx1">
                    <a:lumMod val="95000"/>
                  </a:schemeClr>
                </a:solidFill>
              </a:rPr>
              <a:t>Data Augmentation</a:t>
            </a: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・マルチモーダルな手法の提案</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2 </a:t>
            </a:r>
            <a:r>
              <a:rPr lang="ja-JP" altLang="en-US" sz="3200" cap="none" dirty="0"/>
              <a:t>分 </a:t>
            </a:r>
            <a:r>
              <a:rPr lang="en-US" altLang="ja-JP" sz="3200" cap="none" dirty="0"/>
              <a:t>/ (200epoch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30 </a:t>
            </a:r>
            <a:r>
              <a:rPr lang="ja-JP" altLang="en-US" sz="3200" cap="none" dirty="0"/>
              <a:t>分 </a:t>
            </a:r>
            <a:r>
              <a:rPr lang="en-US" altLang="ja-JP" sz="3200" cap="none" dirty="0"/>
              <a:t>/ (200 epoch</a:t>
            </a:r>
            <a:r>
              <a:rPr lang="ja-JP" altLang="en-US" sz="3200" cap="none" dirty="0"/>
              <a:t> ・</a:t>
            </a:r>
            <a:r>
              <a:rPr lang="en-US" altLang="ja-JP" sz="3200" cap="none" dirty="0"/>
              <a:t>1 </a:t>
            </a:r>
            <a:r>
              <a:rPr lang="ja-JP" altLang="en-US" sz="3200" cap="none" dirty="0"/>
              <a:t>タッチ</a:t>
            </a:r>
            <a:r>
              <a:rPr lang="en-US" altLang="ja-JP" sz="3200" cap="none" dirty="0"/>
              <a:t>)</a:t>
            </a:r>
          </a:p>
          <a:p>
            <a:pPr marL="0" indent="0">
              <a:buNone/>
            </a:pPr>
            <a:r>
              <a:rPr lang="en-US" altLang="ja-JP" sz="3200" cap="none" dirty="0"/>
              <a:t>	</a:t>
            </a:r>
            <a:r>
              <a:rPr lang="ja-JP" altLang="en-US" sz="3200" cap="none" dirty="0"/>
              <a:t>時系列長に応じて </a:t>
            </a:r>
            <a:r>
              <a:rPr lang="en-US" altLang="ja-JP" sz="3200" cap="none" dirty="0"/>
              <a:t>5~7 </a:t>
            </a:r>
            <a:r>
              <a:rPr lang="ja-JP" altLang="en-US" sz="3200" cap="none" dirty="0"/>
              <a:t>分かかった</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拡張前の結果</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923330"/>
          </a:xfrm>
          <a:prstGeom prst="rect">
            <a:avLst/>
          </a:prstGeom>
          <a:noFill/>
        </p:spPr>
        <p:txBody>
          <a:bodyPr wrap="square" rtlCol="0">
            <a:spAutoFit/>
          </a:bodyPr>
          <a:lstStyle/>
          <a:p>
            <a:r>
              <a:rPr kumimoji="1" lang="ja-JP" altLang="en-US" dirty="0"/>
              <a:t>学習はほとんど進まず</a:t>
            </a:r>
            <a:r>
              <a:rPr kumimoji="1" lang="en-US" altLang="ja-JP" dirty="0"/>
              <a:t>,</a:t>
            </a:r>
          </a:p>
          <a:p>
            <a:r>
              <a:rPr kumimoji="1" lang="ja-JP" altLang="en-US" dirty="0"/>
              <a:t>評価用データにおける結果はクラス重みがより強く働き</a:t>
            </a:r>
            <a:r>
              <a:rPr kumimoji="1" lang="en-US" altLang="ja-JP" dirty="0"/>
              <a:t>,</a:t>
            </a:r>
          </a:p>
          <a:p>
            <a:r>
              <a:rPr kumimoji="1" lang="ja-JP" altLang="en-US" dirty="0"/>
              <a:t>正例に大きく偏ることが多かった</a:t>
            </a:r>
            <a:r>
              <a:rPr kumimoji="1" lang="en-US" altLang="ja-JP" dirty="0"/>
              <a:t>.</a:t>
            </a:r>
            <a:endParaRPr kumimoji="1" lang="ja-JP" altLang="en-US" dirty="0"/>
          </a:p>
        </p:txBody>
      </p:sp>
      <p:grpSp>
        <p:nvGrpSpPr>
          <p:cNvPr id="14" name="グループ化 13">
            <a:extLst>
              <a:ext uri="{FF2B5EF4-FFF2-40B4-BE49-F238E27FC236}">
                <a16:creationId xmlns:a16="http://schemas.microsoft.com/office/drawing/2014/main" id="{1D293954-0BB8-46DF-8853-EC35F4B5ED58}"/>
              </a:ext>
            </a:extLst>
          </p:cNvPr>
          <p:cNvGrpSpPr/>
          <p:nvPr/>
        </p:nvGrpSpPr>
        <p:grpSpPr>
          <a:xfrm>
            <a:off x="361977" y="3013563"/>
            <a:ext cx="8417666" cy="2987187"/>
            <a:chOff x="363167" y="3278661"/>
            <a:chExt cx="8417666" cy="2987187"/>
          </a:xfrm>
        </p:grpSpPr>
        <p:pic>
          <p:nvPicPr>
            <p:cNvPr id="10" name="図 9" descr="スクリーンショットの画面&#10;&#10;自動的に生成された説明">
              <a:extLst>
                <a:ext uri="{FF2B5EF4-FFF2-40B4-BE49-F238E27FC236}">
                  <a16:creationId xmlns:a16="http://schemas.microsoft.com/office/drawing/2014/main" id="{C59443F2-BA87-452E-B5C7-B673ECBD42FF}"/>
                </a:ext>
              </a:extLst>
            </p:cNvPr>
            <p:cNvPicPr>
              <a:picLocks noChangeAspect="1"/>
            </p:cNvPicPr>
            <p:nvPr/>
          </p:nvPicPr>
          <p:blipFill rotWithShape="1">
            <a:blip r:embed="rId2">
              <a:extLst>
                <a:ext uri="{28A0092B-C50C-407E-A947-70E740481C1C}">
                  <a14:useLocalDpi xmlns:a14="http://schemas.microsoft.com/office/drawing/2010/main" val="0"/>
                </a:ext>
              </a:extLst>
            </a:blip>
            <a:srcRect t="11042"/>
            <a:stretch/>
          </p:blipFill>
          <p:spPr>
            <a:xfrm>
              <a:off x="4807632" y="3614980"/>
              <a:ext cx="3973201" cy="2650868"/>
            </a:xfrm>
            <a:prstGeom prst="rect">
              <a:avLst/>
            </a:prstGeom>
          </p:spPr>
        </p:pic>
        <p:pic>
          <p:nvPicPr>
            <p:cNvPr id="12" name="図 11" descr="文字と写真のスクリーンショット&#10;&#10;自動的に生成された説明">
              <a:extLst>
                <a:ext uri="{FF2B5EF4-FFF2-40B4-BE49-F238E27FC236}">
                  <a16:creationId xmlns:a16="http://schemas.microsoft.com/office/drawing/2014/main" id="{81AFD323-2720-4899-8C88-D6A64308792B}"/>
                </a:ext>
              </a:extLst>
            </p:cNvPr>
            <p:cNvPicPr>
              <a:picLocks noChangeAspect="1"/>
            </p:cNvPicPr>
            <p:nvPr/>
          </p:nvPicPr>
          <p:blipFill rotWithShape="1">
            <a:blip r:embed="rId3">
              <a:extLst>
                <a:ext uri="{28A0092B-C50C-407E-A947-70E740481C1C}">
                  <a14:useLocalDpi xmlns:a14="http://schemas.microsoft.com/office/drawing/2010/main" val="0"/>
                </a:ext>
              </a:extLst>
            </a:blip>
            <a:srcRect t="11042" b="-1"/>
            <a:stretch/>
          </p:blipFill>
          <p:spPr>
            <a:xfrm>
              <a:off x="363167" y="3614980"/>
              <a:ext cx="3973202" cy="2650868"/>
            </a:xfrm>
            <a:prstGeom prst="rect">
              <a:avLst/>
            </a:prstGeom>
          </p:spPr>
        </p:pic>
        <p:sp>
          <p:nvSpPr>
            <p:cNvPr id="13" name="テキスト ボックス 12">
              <a:extLst>
                <a:ext uri="{FF2B5EF4-FFF2-40B4-BE49-F238E27FC236}">
                  <a16:creationId xmlns:a16="http://schemas.microsoft.com/office/drawing/2014/main" id="{AE008254-AB0B-428A-9D76-B1A2E84C6BBB}"/>
                </a:ext>
              </a:extLst>
            </p:cNvPr>
            <p:cNvSpPr txBox="1"/>
            <p:nvPr/>
          </p:nvSpPr>
          <p:spPr>
            <a:xfrm>
              <a:off x="1932835" y="3278661"/>
              <a:ext cx="5278332" cy="369332"/>
            </a:xfrm>
            <a:prstGeom prst="rect">
              <a:avLst/>
            </a:prstGeom>
            <a:noFill/>
          </p:spPr>
          <p:txBody>
            <a:bodyPr wrap="square" rtlCol="0">
              <a:spAutoFit/>
            </a:bodyPr>
            <a:lstStyle/>
            <a:p>
              <a:pPr algn="ctr"/>
              <a:r>
                <a:rPr kumimoji="1" lang="en-US" altLang="ja-JP" dirty="0"/>
                <a:t>MLP </a:t>
              </a:r>
              <a:r>
                <a:rPr kumimoji="1" lang="ja-JP" altLang="en-US" dirty="0"/>
                <a:t>における学習推移 </a:t>
              </a:r>
              <a:r>
                <a:rPr kumimoji="1" lang="en-US" altLang="ja-JP" dirty="0"/>
                <a:t>(</a:t>
              </a:r>
              <a:r>
                <a:rPr kumimoji="1" lang="ja-JP" altLang="en-US" dirty="0"/>
                <a:t>ギャグタッチ</a:t>
              </a:r>
              <a:r>
                <a:rPr kumimoji="1" lang="en-US" altLang="ja-JP" dirty="0"/>
                <a:t>)</a:t>
              </a:r>
              <a:endParaRPr kumimoji="1" lang="ja-JP" altLang="en-US" dirty="0"/>
            </a:p>
          </p:txBody>
        </p:sp>
      </p:grpSp>
    </p:spTree>
    <p:extLst>
      <p:ext uri="{BB962C8B-B14F-4D97-AF65-F5344CB8AC3E}">
        <p14:creationId xmlns:p14="http://schemas.microsoft.com/office/powerpoint/2010/main" val="69268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混合行列</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grpSp>
        <p:nvGrpSpPr>
          <p:cNvPr id="24" name="グループ化 23">
            <a:extLst>
              <a:ext uri="{FF2B5EF4-FFF2-40B4-BE49-F238E27FC236}">
                <a16:creationId xmlns:a16="http://schemas.microsoft.com/office/drawing/2014/main" id="{DE2FD456-37DF-4D99-AA6C-95A409B7D376}"/>
              </a:ext>
            </a:extLst>
          </p:cNvPr>
          <p:cNvGrpSpPr/>
          <p:nvPr/>
        </p:nvGrpSpPr>
        <p:grpSpPr>
          <a:xfrm>
            <a:off x="1821311" y="1885950"/>
            <a:ext cx="4264268" cy="4733791"/>
            <a:chOff x="1821311" y="1885950"/>
            <a:chExt cx="4264268" cy="4733791"/>
          </a:xfrm>
        </p:grpSpPr>
        <p:pic>
          <p:nvPicPr>
            <p:cNvPr id="9" name="図 8">
              <a:extLst>
                <a:ext uri="{FF2B5EF4-FFF2-40B4-BE49-F238E27FC236}">
                  <a16:creationId xmlns:a16="http://schemas.microsoft.com/office/drawing/2014/main" id="{FE2B81C1-FBCE-4FF7-81B1-EDAC0D3BE0D8}"/>
                </a:ext>
              </a:extLst>
            </p:cNvPr>
            <p:cNvPicPr>
              <a:picLocks noChangeAspect="1"/>
            </p:cNvPicPr>
            <p:nvPr/>
          </p:nvPicPr>
          <p:blipFill rotWithShape="1">
            <a:blip r:embed="rId2">
              <a:extLst>
                <a:ext uri="{28A0092B-C50C-407E-A947-70E740481C1C}">
                  <a14:useLocalDpi xmlns:a14="http://schemas.microsoft.com/office/drawing/2010/main" val="0"/>
                </a:ext>
              </a:extLst>
            </a:blip>
            <a:srcRect l="42188" r="6044"/>
            <a:stretch/>
          </p:blipFill>
          <p:spPr>
            <a:xfrm>
              <a:off x="3056041" y="1885950"/>
              <a:ext cx="3029538" cy="4389129"/>
            </a:xfrm>
            <a:prstGeom prst="rect">
              <a:avLst/>
            </a:prstGeom>
          </p:spPr>
        </p:pic>
        <p:sp>
          <p:nvSpPr>
            <p:cNvPr id="10" name="正方形/長方形 9">
              <a:extLst>
                <a:ext uri="{FF2B5EF4-FFF2-40B4-BE49-F238E27FC236}">
                  <a16:creationId xmlns:a16="http://schemas.microsoft.com/office/drawing/2014/main" id="{58B1DE09-ED69-4AA2-A595-F51BA4C4204C}"/>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A43C5A9-1DF1-4304-9F1E-50FAE6CE3B65}"/>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12" name="テキスト ボックス 11">
              <a:extLst>
                <a:ext uri="{FF2B5EF4-FFF2-40B4-BE49-F238E27FC236}">
                  <a16:creationId xmlns:a16="http://schemas.microsoft.com/office/drawing/2014/main" id="{93DFE90D-944A-4F48-9C34-313AF4D11F86}"/>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3" name="テキスト ボックス 12">
              <a:extLst>
                <a:ext uri="{FF2B5EF4-FFF2-40B4-BE49-F238E27FC236}">
                  <a16:creationId xmlns:a16="http://schemas.microsoft.com/office/drawing/2014/main" id="{E77C79BB-498C-4283-8330-34316330288F}"/>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4" name="テキスト ボックス 13">
              <a:extLst>
                <a:ext uri="{FF2B5EF4-FFF2-40B4-BE49-F238E27FC236}">
                  <a16:creationId xmlns:a16="http://schemas.microsoft.com/office/drawing/2014/main" id="{DCBF7D84-8C30-49FD-BFCA-619A691A8ECD}"/>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5" name="テキスト ボックス 14">
              <a:extLst>
                <a:ext uri="{FF2B5EF4-FFF2-40B4-BE49-F238E27FC236}">
                  <a16:creationId xmlns:a16="http://schemas.microsoft.com/office/drawing/2014/main" id="{503242F6-CC3C-41FB-BFC4-87F1100EA22F}"/>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6" name="テキスト ボックス 15">
              <a:extLst>
                <a:ext uri="{FF2B5EF4-FFF2-40B4-BE49-F238E27FC236}">
                  <a16:creationId xmlns:a16="http://schemas.microsoft.com/office/drawing/2014/main" id="{6DD23D1D-128A-42CC-B48E-A96DFFCE6980}"/>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7" name="テキスト ボックス 16">
              <a:extLst>
                <a:ext uri="{FF2B5EF4-FFF2-40B4-BE49-F238E27FC236}">
                  <a16:creationId xmlns:a16="http://schemas.microsoft.com/office/drawing/2014/main" id="{DBE664FA-EA18-4378-BD17-7C87D65FF1D2}"/>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8" name="正方形/長方形 17">
              <a:extLst>
                <a:ext uri="{FF2B5EF4-FFF2-40B4-BE49-F238E27FC236}">
                  <a16:creationId xmlns:a16="http://schemas.microsoft.com/office/drawing/2014/main" id="{9B3F3B8B-05D7-4D3F-8502-BFBF14C642F0}"/>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青年漫画タッチ 評価 混合行列</a:t>
              </a:r>
            </a:p>
          </p:txBody>
        </p:sp>
        <p:sp>
          <p:nvSpPr>
            <p:cNvPr id="19" name="正方形/長方形 18">
              <a:extLst>
                <a:ext uri="{FF2B5EF4-FFF2-40B4-BE49-F238E27FC236}">
                  <a16:creationId xmlns:a16="http://schemas.microsoft.com/office/drawing/2014/main" id="{2F1A4A91-14FB-4385-8D11-BE892DDCF526}"/>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88162BD-FFC2-4464-B739-33E762AB50E0}"/>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21" name="テキスト ボックス 20">
              <a:extLst>
                <a:ext uri="{FF2B5EF4-FFF2-40B4-BE49-F238E27FC236}">
                  <a16:creationId xmlns:a16="http://schemas.microsoft.com/office/drawing/2014/main" id="{336BA64A-A996-42F7-99F8-823CD959735B}"/>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22" name="テキスト ボックス 21">
              <a:extLst>
                <a:ext uri="{FF2B5EF4-FFF2-40B4-BE49-F238E27FC236}">
                  <a16:creationId xmlns:a16="http://schemas.microsoft.com/office/drawing/2014/main" id="{64E94ED3-2D13-465E-AED5-8FC2C80B358B}"/>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3" name="テキスト ボックス 22">
              <a:extLst>
                <a:ext uri="{FF2B5EF4-FFF2-40B4-BE49-F238E27FC236}">
                  <a16:creationId xmlns:a16="http://schemas.microsoft.com/office/drawing/2014/main" id="{C7E757A2-3C84-4EF9-AC95-826BE9D8AA4E}"/>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383827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混合行列 時系列長 </a:t>
            </a:r>
            <a:r>
              <a:rPr kumimoji="1" lang="en-US" altLang="ja-JP" sz="3200" dirty="0">
                <a:solidFill>
                  <a:schemeClr val="tx1"/>
                </a:solidFill>
              </a:rPr>
              <a:t>N = 6 </a:t>
            </a:r>
            <a:r>
              <a:rPr kumimoji="1" lang="ja-JP" altLang="en-US" sz="3200" dirty="0">
                <a:solidFill>
                  <a:schemeClr val="tx1"/>
                </a:solidFill>
              </a:rPr>
              <a:t>の場合</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pSp>
        <p:nvGrpSpPr>
          <p:cNvPr id="5" name="グループ化 4">
            <a:extLst>
              <a:ext uri="{FF2B5EF4-FFF2-40B4-BE49-F238E27FC236}">
                <a16:creationId xmlns:a16="http://schemas.microsoft.com/office/drawing/2014/main" id="{2BA0AECE-F9E3-49B4-963B-94ACA43E0F78}"/>
              </a:ext>
            </a:extLst>
          </p:cNvPr>
          <p:cNvGrpSpPr/>
          <p:nvPr/>
        </p:nvGrpSpPr>
        <p:grpSpPr>
          <a:xfrm>
            <a:off x="1821311" y="1879343"/>
            <a:ext cx="4257517" cy="4740398"/>
            <a:chOff x="1821311" y="1879343"/>
            <a:chExt cx="4257517" cy="4740398"/>
          </a:xfrm>
        </p:grpSpPr>
        <p:pic>
          <p:nvPicPr>
            <p:cNvPr id="6" name="図 5">
              <a:extLst>
                <a:ext uri="{FF2B5EF4-FFF2-40B4-BE49-F238E27FC236}">
                  <a16:creationId xmlns:a16="http://schemas.microsoft.com/office/drawing/2014/main" id="{A17BC127-808E-4F7A-BD91-1640FC659C24}"/>
                </a:ext>
              </a:extLst>
            </p:cNvPr>
            <p:cNvPicPr>
              <a:picLocks noChangeAspect="1"/>
            </p:cNvPicPr>
            <p:nvPr/>
          </p:nvPicPr>
          <p:blipFill rotWithShape="1">
            <a:blip r:embed="rId2">
              <a:extLst>
                <a:ext uri="{28A0092B-C50C-407E-A947-70E740481C1C}">
                  <a14:useLocalDpi xmlns:a14="http://schemas.microsoft.com/office/drawing/2010/main" val="0"/>
                </a:ext>
              </a:extLst>
            </a:blip>
            <a:srcRect l="56416" r="7136"/>
            <a:stretch/>
          </p:blipFill>
          <p:spPr>
            <a:xfrm>
              <a:off x="3906079" y="1879343"/>
              <a:ext cx="2172749" cy="4379790"/>
            </a:xfrm>
            <a:prstGeom prst="rect">
              <a:avLst/>
            </a:prstGeom>
          </p:spPr>
        </p:pic>
        <p:sp>
          <p:nvSpPr>
            <p:cNvPr id="7" name="正方形/長方形 6">
              <a:extLst>
                <a:ext uri="{FF2B5EF4-FFF2-40B4-BE49-F238E27FC236}">
                  <a16:creationId xmlns:a16="http://schemas.microsoft.com/office/drawing/2014/main" id="{8D13C622-C8C5-4959-8E16-DD6A1D62A849}"/>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BF88A36-83B9-403D-BD6B-D0A184AC11E9}"/>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9" name="テキスト ボックス 8">
              <a:extLst>
                <a:ext uri="{FF2B5EF4-FFF2-40B4-BE49-F238E27FC236}">
                  <a16:creationId xmlns:a16="http://schemas.microsoft.com/office/drawing/2014/main" id="{9FA22CCE-4B4E-49D8-AFCC-4685A6836E5D}"/>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0" name="テキスト ボックス 9">
              <a:extLst>
                <a:ext uri="{FF2B5EF4-FFF2-40B4-BE49-F238E27FC236}">
                  <a16:creationId xmlns:a16="http://schemas.microsoft.com/office/drawing/2014/main" id="{8A9F6625-95FD-4871-A7EF-C7E685942CF5}"/>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1" name="テキスト ボックス 10">
              <a:extLst>
                <a:ext uri="{FF2B5EF4-FFF2-40B4-BE49-F238E27FC236}">
                  <a16:creationId xmlns:a16="http://schemas.microsoft.com/office/drawing/2014/main" id="{2655FD24-8E9B-4252-A07B-3C40129F3022}"/>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2" name="テキスト ボックス 11">
              <a:extLst>
                <a:ext uri="{FF2B5EF4-FFF2-40B4-BE49-F238E27FC236}">
                  <a16:creationId xmlns:a16="http://schemas.microsoft.com/office/drawing/2014/main" id="{AAC09B31-AFAE-4FA2-A9E1-8A15CDC25E5B}"/>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3" name="テキスト ボックス 12">
              <a:extLst>
                <a:ext uri="{FF2B5EF4-FFF2-40B4-BE49-F238E27FC236}">
                  <a16:creationId xmlns:a16="http://schemas.microsoft.com/office/drawing/2014/main" id="{40A087C9-192E-4AC6-8BB8-8E9318753B6D}"/>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4" name="テキスト ボックス 13">
              <a:extLst>
                <a:ext uri="{FF2B5EF4-FFF2-40B4-BE49-F238E27FC236}">
                  <a16:creationId xmlns:a16="http://schemas.microsoft.com/office/drawing/2014/main" id="{22E5A83F-6B42-472D-B06D-03EE8FF92ABF}"/>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5" name="正方形/長方形 14">
              <a:extLst>
                <a:ext uri="{FF2B5EF4-FFF2-40B4-BE49-F238E27FC236}">
                  <a16:creationId xmlns:a16="http://schemas.microsoft.com/office/drawing/2014/main" id="{9C41C9F9-2590-49BF-89A5-18688E0F01DD}"/>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少年漫画タッチ 評価 混合行列</a:t>
              </a:r>
            </a:p>
          </p:txBody>
        </p:sp>
        <p:sp>
          <p:nvSpPr>
            <p:cNvPr id="16" name="正方形/長方形 15">
              <a:extLst>
                <a:ext uri="{FF2B5EF4-FFF2-40B4-BE49-F238E27FC236}">
                  <a16:creationId xmlns:a16="http://schemas.microsoft.com/office/drawing/2014/main" id="{0A32C5B5-1454-4C11-994F-A63789586570}"/>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8784108-CE6E-4B94-9962-3376FE54E9FE}"/>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18" name="テキスト ボックス 17">
              <a:extLst>
                <a:ext uri="{FF2B5EF4-FFF2-40B4-BE49-F238E27FC236}">
                  <a16:creationId xmlns:a16="http://schemas.microsoft.com/office/drawing/2014/main" id="{40C0F498-2FED-487D-B765-A2D7763A7B9D}"/>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19" name="テキスト ボックス 18">
              <a:extLst>
                <a:ext uri="{FF2B5EF4-FFF2-40B4-BE49-F238E27FC236}">
                  <a16:creationId xmlns:a16="http://schemas.microsoft.com/office/drawing/2014/main" id="{EB07ECA9-EE13-4C7E-A8AC-16CC9F1BFF5E}"/>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0" name="テキスト ボックス 19">
              <a:extLst>
                <a:ext uri="{FF2B5EF4-FFF2-40B4-BE49-F238E27FC236}">
                  <a16:creationId xmlns:a16="http://schemas.microsoft.com/office/drawing/2014/main" id="{67CC2E60-C621-4503-9BFE-3F83AF84F447}"/>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812673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65</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コミックの内容理解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11521</TotalTime>
  <Words>4549</Words>
  <Application>Microsoft Office PowerPoint</Application>
  <PresentationFormat>画面に合わせる (4:3)</PresentationFormat>
  <Paragraphs>1014</Paragraphs>
  <Slides>66</Slides>
  <Notes>50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自然言語処理と 深層学習に基づいた 4 コマ漫画のセリフの感情推定</vt:lpstr>
      <vt:lpstr>発表の流れ</vt:lpstr>
      <vt:lpstr>発表の流れ</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単語の分散表現</vt:lpstr>
      <vt:lpstr>Word2Vec</vt:lpstr>
      <vt:lpstr>Doc2Vec</vt:lpstr>
      <vt:lpstr>Doc2Vec</vt:lpstr>
      <vt:lpstr>Long short-term memory (LSTM)</vt:lpstr>
      <vt:lpstr>発表の流れ</vt:lpstr>
      <vt:lpstr>実験手順</vt:lpstr>
      <vt:lpstr>実験</vt:lpstr>
      <vt:lpstr>実験</vt:lpstr>
      <vt:lpstr>実験</vt:lpstr>
      <vt:lpstr>実験</vt:lpstr>
      <vt:lpstr>実験 2 </vt:lpstr>
      <vt:lpstr>実験 2</vt:lpstr>
      <vt:lpstr>実験 2</vt:lpstr>
      <vt:lpstr>実験 2</vt:lpstr>
      <vt:lpstr>実験 2</vt:lpstr>
      <vt:lpstr>Data Augmentation</vt:lpstr>
      <vt:lpstr>実験設定 (実験 1 ・ 2 共通)</vt:lpstr>
      <vt:lpstr>実験 2 の学習時おける入力列の制限</vt:lpstr>
      <vt:lpstr>データ数</vt:lpstr>
      <vt:lpstr>パラメータ</vt:lpstr>
      <vt:lpstr>パラメータ</vt:lpstr>
      <vt:lpstr>発表の流れ</vt:lpstr>
      <vt:lpstr>実験 1</vt:lpstr>
      <vt:lpstr>実験 2</vt:lpstr>
      <vt:lpstr>実験 2</vt:lpstr>
      <vt:lpstr>発表の流れ</vt:lpstr>
      <vt:lpstr>まとめ</vt:lpstr>
      <vt:lpstr>今後の課題</vt:lpstr>
      <vt:lpstr>PowerPoint プレゼンテーション</vt:lpstr>
      <vt:lpstr>PowerPoint プレゼンテーション</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1 ・ 2 拡張前の結果</vt:lpstr>
      <vt:lpstr>実験 1 混合行列</vt:lpstr>
      <vt:lpstr>実験 2 混合行列 時系列長 N = 6 の場合</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295</cp:revision>
  <dcterms:created xsi:type="dcterms:W3CDTF">2020-01-13T19:40:26Z</dcterms:created>
  <dcterms:modified xsi:type="dcterms:W3CDTF">2020-04-15T04:04:55Z</dcterms:modified>
</cp:coreProperties>
</file>